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329" r:id="rId4"/>
    <p:sldId id="330" r:id="rId5"/>
    <p:sldId id="331" r:id="rId6"/>
    <p:sldId id="363" r:id="rId7"/>
    <p:sldId id="364" r:id="rId8"/>
    <p:sldId id="332" r:id="rId9"/>
    <p:sldId id="365" r:id="rId10"/>
    <p:sldId id="366" r:id="rId11"/>
    <p:sldId id="367" r:id="rId12"/>
    <p:sldId id="335" r:id="rId13"/>
    <p:sldId id="33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04" r:id="rId32"/>
    <p:sldId id="353" r:id="rId33"/>
    <p:sldId id="361" r:id="rId34"/>
    <p:sldId id="362" r:id="rId35"/>
    <p:sldId id="277" r:id="rId36"/>
    <p:sldId id="303" r:id="rId37"/>
    <p:sldId id="318" r:id="rId38"/>
    <p:sldId id="317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6CBB8FF1-D9AA-43F3-AF6F-95CC898621D3}" styleName="">
    <a:tblBg/>
    <a:wholeTbl>
      <a:tcTxStyle b="off" i="off">
        <a:font>
          <a:latin typeface="Lucida Sans"/>
          <a:ea typeface="Lucida Sans"/>
          <a:cs typeface="Lucida Sans"/>
        </a:font>
        <a:srgbClr val="000000"/>
      </a:tcTxStyle>
      <a:tcStyle>
        <a:tcBdr>
          <a:left>
            <a:ln w="12700" cap="flat">
              <a:solidFill>
                <a:srgbClr val="EBEBEB"/>
              </a:solidFill>
              <a:prstDash val="solid"/>
              <a:miter lim="400000"/>
            </a:ln>
          </a:left>
          <a:right>
            <a:ln w="12700" cap="flat">
              <a:solidFill>
                <a:srgbClr val="EBEBEB"/>
              </a:solidFill>
              <a:prstDash val="solid"/>
              <a:miter lim="400000"/>
            </a:ln>
          </a:right>
          <a:top>
            <a:ln w="12700" cap="flat">
              <a:solidFill>
                <a:srgbClr val="EBEBEB"/>
              </a:solidFill>
              <a:prstDash val="solid"/>
              <a:miter lim="400000"/>
            </a:ln>
          </a:top>
          <a:bottom>
            <a:ln w="12700" cap="flat">
              <a:solidFill>
                <a:srgbClr val="EBEBEB"/>
              </a:solidFill>
              <a:prstDash val="solid"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solidFill>
                <a:srgbClr val="EBEB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EBEBEB"/>
              </a:solidFill>
              <a:prstDash val="solid"/>
              <a:miter lim="400000"/>
            </a:ln>
          </a:left>
          <a:right>
            <a:ln w="12700" cap="flat">
              <a:solidFill>
                <a:srgbClr val="EBEBEB"/>
              </a:solidFill>
              <a:prstDash val="solid"/>
              <a:miter lim="400000"/>
            </a:ln>
          </a:right>
          <a:top>
            <a:ln w="12700" cap="flat">
              <a:solidFill>
                <a:srgbClr val="EBEBEB"/>
              </a:solidFill>
              <a:prstDash val="solid"/>
              <a:miter lim="400000"/>
            </a:ln>
          </a:top>
          <a:bottom>
            <a:ln w="12700" cap="flat">
              <a:solidFill>
                <a:srgbClr val="EBEBEB"/>
              </a:solidFill>
              <a:prstDash val="solid"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solidFill>
                <a:srgbClr val="EBEBE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n">
        <a:font>
          <a:latin typeface="Lucida Sans"/>
          <a:ea typeface="Lucida Sans"/>
          <a:cs typeface="Lucida Sans"/>
        </a:font>
        <a:srgbClr val="000000"/>
      </a:tcTxStyle>
      <a:tcStyle>
        <a:tcBdr>
          <a:left>
            <a:ln w="12700" cap="flat">
              <a:solidFill>
                <a:srgbClr val="EBEBEB"/>
              </a:solidFill>
              <a:prstDash val="solid"/>
              <a:miter lim="400000"/>
            </a:ln>
          </a:left>
          <a:right>
            <a:ln w="12700" cap="flat">
              <a:solidFill>
                <a:srgbClr val="EBEBEB"/>
              </a:solidFill>
              <a:prstDash val="solid"/>
              <a:miter lim="400000"/>
            </a:ln>
          </a:right>
          <a:top>
            <a:ln w="12700" cap="flat">
              <a:solidFill>
                <a:srgbClr val="EBEBEB"/>
              </a:solidFill>
              <a:prstDash val="solid"/>
              <a:miter lim="400000"/>
            </a:ln>
          </a:top>
          <a:bottom>
            <a:ln w="12700" cap="flat">
              <a:solidFill>
                <a:srgbClr val="EBEBEB"/>
              </a:solidFill>
              <a:prstDash val="solid"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solidFill>
                <a:srgbClr val="EBEBE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D9CBF1E-DFE0-488D-B0F1-8F7C9699B0B2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E8A719A-2513-455F-94AF-7F6580E62302}" styleName="">
    <a:tblBg/>
    <a:wholeTb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omic Sans MS"/>
          <a:ea typeface="Comic Sans MS"/>
          <a:cs typeface="Comic Sans MS"/>
        </a:font>
        <a:srgbClr val="0048AA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3542" autoAdjust="0"/>
  </p:normalViewPr>
  <p:slideViewPr>
    <p:cSldViewPr snapToGrid="0">
      <p:cViewPr varScale="1">
        <p:scale>
          <a:sx n="61" d="100"/>
          <a:sy n="61" d="100"/>
        </p:scale>
        <p:origin x="8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F527EF-9BDA-4238-B827-321E0F34E8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35EA1-9ABB-40F5-AAAE-61A36E5D51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ECEF-48F3-4CB4-805B-408F3A2DD8C4}" type="datetimeFigureOut">
              <a:rPr lang="en-US" smtClean="0"/>
              <a:t>5/20/21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1C19A-4193-4560-90EB-02E45CDF7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EE875-7AA1-47C1-9357-9CA05A20DE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88F1B-BAB2-4885-8CAC-7B8188C40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33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77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6477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6477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6477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6477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6477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6477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6477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6477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(7.1a) Explain the meaning and use of </a:t>
            </a:r>
            <a:r>
              <a:rPr lang="en-US" sz="1600" b="0" i="1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static </a:t>
            </a:r>
            <a:r>
              <a:rPr lang="en-US" sz="1600" b="0" i="1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methods</a:t>
            </a:r>
            <a:r>
              <a:rPr lang="en-US" sz="16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in</a:t>
            </a: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Java.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(7.1b) Use pre-existing functions/modules when writing program code.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(7.1c) Define and use static methods with and without parameters in program code.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(7.1d) Define and use static methods with and without return values in program code.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(7.1e) Define and use static methods that include arrays as parameters or return types.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(7.1f) Explain and illustrate the call stack for a program that includes multiple method calls.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(7.1g) Trace and write programs that include methods having multiple return statements.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(7.1h) Write program code that includes calls to Java Library methods. </a:t>
            </a:r>
            <a:r>
              <a:rPr lang="en-US" sz="1600" b="1" i="1" u="sng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Can we decide which we will be using and list them?</a:t>
            </a:r>
            <a:endParaRPr lang="en-US" sz="1600" b="0" i="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(7.1i) Describe the meaning of each part of a method signature.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(7.1j) Identify the scope of variables in a program that includes multiple methods.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(7.1k) Explain the difference between local variables and parameter variables.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(7.1l) Explain the difference between a method implementation and a method call.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(7.1m) Trace and write programs involving overloaded methods.</a:t>
            </a:r>
          </a:p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(7.1n) Identify the scope of a variables in a program with multiple methods and method calls.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8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28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6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(7.1e) Define and use static methods that include arrays as parameters or return types.</a:t>
            </a:r>
          </a:p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60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6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(7.1e) Define and use static methods that include arrays as parameters or return types.</a:t>
            </a:r>
          </a:p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60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(7.1f) Explain and illustrate the call stack for a program that includes multiple method calls.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51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(7.1g) Trace and write programs that include methods having multiple return statements.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95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(7.1i) Describe the meaning of each part of a method signature.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(7.1k) Explain the difference between local variables and parameter variables.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(7.1l) Explain the difference between a method implementation and a method call.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56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(7.1m) Trace and write programs involving overloaded methods.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55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(7.1n) Identify the scope of a variables in a program with multiple methods and method calls.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4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60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01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8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2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60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476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(7.1a) Explain the meaning and use of </a:t>
            </a:r>
            <a:r>
              <a:rPr lang="en-US" sz="1600" b="0" i="1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static </a:t>
            </a:r>
            <a:r>
              <a:rPr lang="en-US" sz="1600" b="0" i="1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methods</a:t>
            </a:r>
            <a:r>
              <a:rPr lang="en-US" sz="16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in</a:t>
            </a:r>
            <a:r>
              <a:rPr lang="en-US" sz="16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Java.</a:t>
            </a:r>
          </a:p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6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68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18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60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79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47643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introcs.cs.princeton.edu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ral.jpg" descr="coral.jpg"/>
          <p:cNvPicPr>
            <a:picLocks noChangeAspect="1"/>
          </p:cNvPicPr>
          <p:nvPr/>
        </p:nvPicPr>
        <p:blipFill>
          <a:blip r:embed="rId2">
            <a:alphaModFix amt="20000"/>
          </a:blip>
          <a:srcRect l="19466" t="9183" r="5180" b="6043"/>
          <a:stretch>
            <a:fillRect/>
          </a:stretch>
        </p:blipFill>
        <p:spPr>
          <a:xfrm>
            <a:off x="1151761" y="1189711"/>
            <a:ext cx="7534539" cy="84763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MPUTER SCIENCE…"/>
          <p:cNvSpPr txBox="1"/>
          <p:nvPr/>
        </p:nvSpPr>
        <p:spPr>
          <a:xfrm>
            <a:off x="15089981" y="444499"/>
            <a:ext cx="7770019" cy="201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defTabSz="647700">
              <a:lnSpc>
                <a:spcPts val="5400"/>
              </a:lnSpc>
              <a:tabLst>
                <a:tab pos="1511300" algn="l"/>
              </a:tabLst>
              <a:defRPr sz="4500" spc="765">
                <a:solidFill>
                  <a:srgbClr val="005493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dirty="0"/>
              <a:t>INTRODUCTION TO </a:t>
            </a:r>
            <a:r>
              <a:rPr dirty="0"/>
              <a:t>COMPUTER SCIENCE   </a:t>
            </a:r>
          </a:p>
          <a:p>
            <a:pPr algn="r" defTabSz="647700">
              <a:lnSpc>
                <a:spcPts val="4700"/>
              </a:lnSpc>
              <a:tabLst>
                <a:tab pos="1511300" algn="l"/>
              </a:tabLst>
              <a:defRPr sz="2700" spc="1755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dirty="0"/>
              <a:t> </a:t>
            </a:r>
            <a:r>
              <a:rPr lang="en-US" sz="2800" spc="1820" dirty="0"/>
              <a:t>Rutgers University</a:t>
            </a:r>
            <a:endParaRPr sz="2800" spc="1820" dirty="0"/>
          </a:p>
        </p:txBody>
      </p:sp>
      <p:sp>
        <p:nvSpPr>
          <p:cNvPr id="14" name="http://introcs.cs.princeton.edu"/>
          <p:cNvSpPr txBox="1"/>
          <p:nvPr/>
        </p:nvSpPr>
        <p:spPr>
          <a:xfrm>
            <a:off x="1483681" y="12042322"/>
            <a:ext cx="68707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82550" marR="82550" defTabSz="1828800">
              <a:lnSpc>
                <a:spcPts val="2300"/>
              </a:lnSpc>
              <a:defRPr sz="2400" b="1" spc="264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r>
              <a:rPr dirty="0">
                <a:hlinkClick r:id="rId3"/>
              </a:rPr>
              <a:t>http://introcs.cs.</a:t>
            </a:r>
            <a:r>
              <a:rPr lang="en-US" dirty="0">
                <a:hlinkClick r:id="rId3"/>
              </a:rPr>
              <a:t>rutgers</a:t>
            </a:r>
            <a:r>
              <a:rPr dirty="0">
                <a:hlinkClick r:id="rId3"/>
              </a:rPr>
              <a:t>.edu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077200" y="5715000"/>
            <a:ext cx="14706600" cy="5753100"/>
          </a:xfrm>
          <a:prstGeom prst="rect">
            <a:avLst/>
          </a:prstGeom>
        </p:spPr>
        <p:txBody>
          <a:bodyPr/>
          <a:lstStyle>
            <a:lvl1pPr algn="ctr">
              <a:lnSpc>
                <a:spcPts val="11700"/>
              </a:lnSpc>
              <a:tabLst>
                <a:tab pos="1752600" algn="l"/>
              </a:tabLst>
              <a:defRPr sz="9800">
                <a:solidFill>
                  <a:srgbClr val="00549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2316" y="13049614"/>
            <a:ext cx="3937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C7D1766-D167-4757-8EA1-AA21BD5C69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9" y="8858313"/>
            <a:ext cx="2896898" cy="289689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ral.jpg" descr="coral.jpg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330036" y="398931"/>
            <a:ext cx="9010998" cy="901099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7696200" y="5029200"/>
            <a:ext cx="15201900" cy="1752600"/>
          </a:xfrm>
          <a:prstGeom prst="rect">
            <a:avLst/>
          </a:prstGeom>
        </p:spPr>
        <p:txBody>
          <a:bodyPr/>
          <a:lstStyle>
            <a:lvl1pPr>
              <a:lnSpc>
                <a:spcPts val="7600"/>
              </a:lnSpc>
              <a:tabLst>
                <a:tab pos="1752600" algn="l"/>
              </a:tabLst>
              <a:defRPr sz="6400">
                <a:solidFill>
                  <a:srgbClr val="A9A9A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12300" y="7112000"/>
            <a:ext cx="12814300" cy="5943600"/>
          </a:xfrm>
          <a:prstGeom prst="rect">
            <a:avLst/>
          </a:prstGeom>
        </p:spPr>
        <p:txBody>
          <a:bodyPr/>
          <a:lstStyle>
            <a:lvl1pPr marL="685800" indent="-533400">
              <a:lnSpc>
                <a:spcPts val="6300"/>
              </a:lnSpc>
              <a:spcBef>
                <a:spcPts val="300"/>
              </a:spcBef>
              <a:buSzPct val="100000"/>
              <a:buChar char="•"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685800" indent="-533400">
              <a:lnSpc>
                <a:spcPts val="6300"/>
              </a:lnSpc>
              <a:spcBef>
                <a:spcPts val="300"/>
              </a:spcBef>
              <a:buSzPct val="100000"/>
              <a:buFontTx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685800" indent="-533400">
              <a:lnSpc>
                <a:spcPts val="6300"/>
              </a:lnSpc>
              <a:spcBef>
                <a:spcPts val="300"/>
              </a:spcBef>
              <a:buSzPct val="100000"/>
              <a:buChar char="•"/>
              <a:tabLst>
                <a:tab pos="1752600" algn="l"/>
              </a:tabLst>
              <a:defRPr sz="4800" i="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685800" indent="-533400">
              <a:lnSpc>
                <a:spcPts val="6300"/>
              </a:lnSpc>
              <a:spcBef>
                <a:spcPts val="300"/>
              </a:spcBef>
              <a:buSzPct val="100000"/>
              <a:buFontTx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685800" indent="-533400">
              <a:lnSpc>
                <a:spcPts val="6300"/>
              </a:lnSpc>
              <a:spcBef>
                <a:spcPts val="300"/>
              </a:spcBef>
              <a:buSzPct val="100000"/>
              <a:buFontTx/>
              <a:tabLst>
                <a:tab pos="1752600" algn="l"/>
              </a:tabLst>
              <a:defRPr sz="4800">
                <a:solidFill>
                  <a:srgbClr val="212121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COMPUTER SCIENCE…"/>
          <p:cNvSpPr txBox="1"/>
          <p:nvPr/>
        </p:nvSpPr>
        <p:spPr>
          <a:xfrm>
            <a:off x="15089981" y="444499"/>
            <a:ext cx="7770019" cy="201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defTabSz="647700">
              <a:lnSpc>
                <a:spcPts val="5400"/>
              </a:lnSpc>
              <a:tabLst>
                <a:tab pos="1511300" algn="l"/>
              </a:tabLst>
              <a:defRPr sz="4500" spc="765">
                <a:solidFill>
                  <a:srgbClr val="005493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dirty="0"/>
              <a:t>INTRODUCTION TO COMPUTER SCIENCE   </a:t>
            </a:r>
          </a:p>
          <a:p>
            <a:pPr algn="r" defTabSz="647700">
              <a:lnSpc>
                <a:spcPts val="4700"/>
              </a:lnSpc>
              <a:tabLst>
                <a:tab pos="1511300" algn="l"/>
              </a:tabLst>
              <a:defRPr sz="2700" spc="1755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dirty="0"/>
              <a:t> </a:t>
            </a:r>
            <a:r>
              <a:rPr lang="en-US" sz="2800" spc="1820" dirty="0"/>
              <a:t>Rutgers University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2316" y="13049614"/>
            <a:ext cx="3937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1297472" y="1280221"/>
            <a:ext cx="2181017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Rectangle"/>
          <p:cNvSpPr>
            <a:spLocks noGrp="1"/>
          </p:cNvSpPr>
          <p:nvPr>
            <p:ph type="body" sz="quarter" idx="13"/>
          </p:nvPr>
        </p:nvSpPr>
        <p:spPr>
          <a:xfrm>
            <a:off x="1320800" y="3175000"/>
            <a:ext cx="20904200" cy="1054100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304800" tIns="304800" rIns="304800" bIns="304800" anchor="ctr"/>
          <a:lstStyle/>
          <a:p>
            <a:pPr indent="0">
              <a:spcBef>
                <a:spcPts val="0"/>
              </a:spcBef>
              <a:tabLst>
                <a:tab pos="1511300" algn="l"/>
              </a:tabLst>
            </a:pPr>
            <a:endParaRPr/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21005800" cy="1054100"/>
          </a:xfrm>
          <a:prstGeom prst="rect">
            <a:avLst/>
          </a:prstGeom>
          <a:solidFill>
            <a:srgbClr val="FFFFFF"/>
          </a:solidFill>
        </p:spPr>
        <p:txBody>
          <a:bodyPr lIns="304800" tIns="304800" rIns="304800" bIns="304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637998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2316" y="13049614"/>
            <a:ext cx="393701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86400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29400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1270000" y="1280221"/>
            <a:ext cx="2184400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70000" y="381000"/>
            <a:ext cx="20688300" cy="901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1524000"/>
            <a:ext cx="21869400" cy="1158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Gill Sans"/>
              <a:tabLst>
                <a:tab pos="2476500" algn="l"/>
              </a:tabLst>
            </a:lvl2pPr>
            <a:lvl3pPr>
              <a:tabLst>
                <a:tab pos="3035300" algn="l"/>
              </a:tabLst>
              <a:defRPr i="1"/>
            </a:lvl3pPr>
            <a:lvl4pPr>
              <a:buFont typeface="Gill Sans"/>
              <a:tabLst>
                <a:tab pos="3721100" algn="l"/>
              </a:tabLst>
            </a:lvl4pPr>
            <a:lvl5pPr>
              <a:buFont typeface="Gill Sans"/>
              <a:tabLst>
                <a:tab pos="43688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00128" y="13066304"/>
            <a:ext cx="393701" cy="43180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 defTabSz="647700">
              <a:lnSpc>
                <a:spcPts val="2800"/>
              </a:lnSpc>
              <a:tabLst>
                <a:tab pos="1511300" algn="l"/>
              </a:tabLst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l" defTabSz="647700" rtl="0" latinLnBrk="0">
        <a:lnSpc>
          <a:spcPts val="50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714500" algn="l"/>
        </a:tabLst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0" marR="0" indent="88900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Tx/>
        <a:buFontTx/>
        <a:buNone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1pPr>
      <a:lvl2pPr marL="760379" marR="0" indent="-3031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2pPr>
      <a:lvl3pPr marL="0" marR="0" indent="1422400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Tx/>
        <a:buFontTx/>
        <a:buNone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3pPr>
      <a:lvl4pPr marL="20049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4pPr>
      <a:lvl5pPr marL="24621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5pPr>
      <a:lvl6pPr marL="28177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6pPr>
      <a:lvl7pPr marL="31733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7pPr>
      <a:lvl8pPr marL="35289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8pPr>
      <a:lvl9pPr marL="3884579" marR="0" indent="-341279" algn="l" defTabSz="647700" rtl="0" latinLnBrk="0">
        <a:lnSpc>
          <a:spcPts val="4300"/>
        </a:lnSpc>
        <a:spcBef>
          <a:spcPts val="1800"/>
        </a:spcBef>
        <a:spcAft>
          <a:spcPts val="0"/>
        </a:spcAft>
        <a:buClrTx/>
        <a:buSzPct val="104428"/>
        <a:buFontTx/>
        <a:buChar char="•"/>
        <a:tabLst>
          <a:tab pos="1168400" algn="l"/>
        </a:tabLst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ucida Sans"/>
          <a:ea typeface="Lucida Sans"/>
          <a:cs typeface="Lucida Sans"/>
          <a:sym typeface="Lucida Sans"/>
        </a:defRPr>
      </a:lvl9pPr>
    </p:bodyStyle>
    <p:otherStyle>
      <a:lvl1pPr marL="0" marR="0" indent="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64770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511300" algn="l"/>
        </a:tabLst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resource.com/java-tutorial/java-class-methods-instance-variables.ph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-nc-sa/3.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resource.com/java-tutorial/java-class-methods-instance-variables.ph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-nc-sa/3.0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1. Basic Programming Concept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7. </a:t>
            </a:r>
            <a:r>
              <a:rPr dirty="0"/>
              <a:t> </a:t>
            </a:r>
            <a:r>
              <a:rPr lang="en-US" dirty="0"/>
              <a:t>Functions and Modules</a:t>
            </a:r>
            <a:endParaRPr dirty="0"/>
          </a:p>
        </p:txBody>
      </p:sp>
      <p:sp>
        <p:nvSpPr>
          <p:cNvPr id="88" name="1.1–1.2"/>
          <p:cNvSpPr txBox="1"/>
          <p:nvPr/>
        </p:nvSpPr>
        <p:spPr>
          <a:xfrm>
            <a:off x="1824431" y="11087100"/>
            <a:ext cx="1663117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647700">
              <a:lnSpc>
                <a:spcPts val="3700"/>
              </a:lnSpc>
              <a:tabLst>
                <a:tab pos="1511300" algn="l"/>
              </a:tabLst>
              <a:defRPr sz="3100" b="1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1.1–1.2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Example: Ring Area - Pseudocode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2842B-4050-814E-AB60-C3726351E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76" y="1818758"/>
            <a:ext cx="18110495" cy="951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4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Example: Ring Area – Implementing in Java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202AB-87A1-6349-B4EE-612D546BF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94" y="1920210"/>
            <a:ext cx="13986806" cy="813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248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Static methods with </a:t>
            </a:r>
            <a:r>
              <a:rPr lang="en-US" dirty="0">
                <a:solidFill>
                  <a:srgbClr val="FF0000"/>
                </a:solidFill>
              </a:rPr>
              <a:t>array parameters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" name="public class Newton…">
            <a:extLst>
              <a:ext uri="{FF2B5EF4-FFF2-40B4-BE49-F238E27FC236}">
                <a16:creationId xmlns:a16="http://schemas.microsoft.com/office/drawing/2014/main" id="{C38CC749-2E08-4470-B646-6A90F34D266E}"/>
              </a:ext>
            </a:extLst>
          </p:cNvPr>
          <p:cNvSpPr/>
          <p:nvPr/>
        </p:nvSpPr>
        <p:spPr>
          <a:xfrm>
            <a:off x="10388600" y="2070100"/>
            <a:ext cx="12433300" cy="109795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</a:t>
            </a:r>
            <a:r>
              <a:rPr lang="en-US" dirty="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Sans Typewriter" panose="020B0509030504030204" pitchFamily="49" charset="77"/>
              </a:rPr>
              <a:t>Sum</a:t>
            </a:r>
            <a:endParaRPr dirty="0">
              <a:solidFill>
                <a:srgbClr val="005493"/>
              </a:solidFill>
              <a:uFill>
                <a:solidFill>
                  <a:srgbClr val="005493"/>
                </a:solidFill>
              </a:uFill>
              <a:latin typeface="Lucida Sans Typewriter" panose="020B0509030504030204" pitchFamily="49" charset="77"/>
            </a:endParaRP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double </a:t>
            </a:r>
            <a:r>
              <a:rPr lang="en-US" dirty="0">
                <a:latin typeface="Lucida Sans Typewriter" panose="020B0509030504030204" pitchFamily="49" charset="77"/>
              </a:rPr>
              <a:t>sum</a:t>
            </a:r>
            <a:r>
              <a:rPr dirty="0">
                <a:latin typeface="Lucida Sans Typewriter" panose="020B0509030504030204" pitchFamily="49" charset="77"/>
              </a:rPr>
              <a:t>(double</a:t>
            </a:r>
            <a:r>
              <a:rPr lang="en-US" dirty="0">
                <a:latin typeface="Lucida Sans Typewriter" panose="020B0509030504030204" pitchFamily="49" charset="77"/>
              </a:rPr>
              <a:t>[ ]</a:t>
            </a:r>
            <a:r>
              <a:rPr dirty="0">
                <a:latin typeface="Lucida Sans Typewriter" panose="020B0509030504030204" pitchFamily="49" charset="77"/>
              </a:rPr>
              <a:t> </a:t>
            </a:r>
            <a:r>
              <a:rPr lang="en-US" dirty="0">
                <a:latin typeface="Lucida Sans Typewriter" panose="020B0509030504030204" pitchFamily="49" charset="77"/>
              </a:rPr>
              <a:t>a</a:t>
            </a:r>
            <a:r>
              <a:rPr dirty="0">
                <a:latin typeface="Lucida Sans Typewriter" panose="020B0509030504030204" pitchFamily="49" charset="77"/>
              </a:rPr>
              <a:t>) 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lang="en-US" dirty="0">
                <a:latin typeface="Lucida Sans Typewriter" panose="020B0509030504030204" pitchFamily="49" charset="77"/>
              </a:rPr>
              <a:t>      </a:t>
            </a:r>
            <a:r>
              <a:rPr dirty="0">
                <a:latin typeface="Lucida Sans Typewriter" panose="020B0509030504030204" pitchFamily="49" charset="77"/>
              </a:rPr>
              <a:t>double </a:t>
            </a:r>
            <a:r>
              <a:rPr lang="en-US" dirty="0">
                <a:latin typeface="Lucida Sans Typewriter" panose="020B0509030504030204" pitchFamily="49" charset="77"/>
              </a:rPr>
              <a:t>sum</a:t>
            </a:r>
            <a:r>
              <a:rPr dirty="0">
                <a:latin typeface="Lucida Sans Typewriter" panose="020B0509030504030204" pitchFamily="49" charset="77"/>
              </a:rPr>
              <a:t> = </a:t>
            </a:r>
            <a:r>
              <a:rPr lang="en-US" dirty="0">
                <a:latin typeface="Lucida Sans Typewriter" panose="020B0509030504030204" pitchFamily="49" charset="77"/>
              </a:rPr>
              <a:t>0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</a:t>
            </a:r>
            <a:r>
              <a:rPr lang="en-US" dirty="0">
                <a:latin typeface="Lucida Sans Typewriter" panose="020B0509030504030204" pitchFamily="49" charset="77"/>
              </a:rPr>
              <a:t>for (int </a:t>
            </a:r>
            <a:r>
              <a:rPr lang="en-US" dirty="0" err="1">
                <a:latin typeface="Lucida Sans Typewriter" panose="020B0509030504030204" pitchFamily="49" charset="77"/>
              </a:rPr>
              <a:t>i</a:t>
            </a:r>
            <a:r>
              <a:rPr lang="en-US" dirty="0">
                <a:latin typeface="Lucida Sans Typewriter" panose="020B0509030504030204" pitchFamily="49" charset="77"/>
              </a:rPr>
              <a:t>=0; </a:t>
            </a:r>
            <a:r>
              <a:rPr lang="en-US" dirty="0" err="1">
                <a:latin typeface="Lucida Sans Typewriter" panose="020B0509030504030204" pitchFamily="49" charset="77"/>
              </a:rPr>
              <a:t>i</a:t>
            </a:r>
            <a:r>
              <a:rPr lang="en-US" dirty="0">
                <a:latin typeface="Lucida Sans Typewriter" panose="020B0509030504030204" pitchFamily="49" charset="77"/>
              </a:rPr>
              <a:t> &lt; </a:t>
            </a:r>
            <a:r>
              <a:rPr lang="en-US" dirty="0" err="1">
                <a:latin typeface="Lucida Sans Typewriter" panose="020B0509030504030204" pitchFamily="49" charset="77"/>
              </a:rPr>
              <a:t>a.length</a:t>
            </a:r>
            <a:r>
              <a:rPr lang="en-US" dirty="0">
                <a:latin typeface="Lucida Sans Typewriter" panose="020B0509030504030204" pitchFamily="49" charset="77"/>
              </a:rPr>
              <a:t>; </a:t>
            </a:r>
            <a:r>
              <a:rPr lang="en-US" dirty="0" err="1">
                <a:latin typeface="Lucida Sans Typewriter" panose="020B0509030504030204" pitchFamily="49" charset="77"/>
              </a:rPr>
              <a:t>i</a:t>
            </a:r>
            <a:r>
              <a:rPr lang="en-US" dirty="0">
                <a:latin typeface="Lucida Sans Typewriter" panose="020B0509030504030204" pitchFamily="49" charset="77"/>
              </a:rPr>
              <a:t>++)</a:t>
            </a:r>
            <a:endParaRPr dirty="0">
              <a:latin typeface="Lucida Sans Typewriter" panose="020B0509030504030204" pitchFamily="49" charset="77"/>
            </a:endParaRP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lang="en-US" dirty="0">
                <a:latin typeface="Lucida Sans Typewriter" panose="020B0509030504030204" pitchFamily="49" charset="77"/>
              </a:rPr>
              <a:t>sum += a[</a:t>
            </a:r>
            <a:r>
              <a:rPr lang="en-US" dirty="0" err="1">
                <a:latin typeface="Lucida Sans Typewriter" panose="020B0509030504030204" pitchFamily="49" charset="77"/>
              </a:rPr>
              <a:t>i</a:t>
            </a:r>
            <a:r>
              <a:rPr lang="en-US" dirty="0">
                <a:latin typeface="Lucida Sans Typewriter" panose="020B0509030504030204" pitchFamily="49" charset="77"/>
              </a:rPr>
              <a:t>];</a:t>
            </a:r>
            <a:endParaRPr dirty="0">
              <a:latin typeface="Lucida Sans Typewriter" panose="020B0509030504030204" pitchFamily="49" charset="77"/>
            </a:endParaRP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return </a:t>
            </a:r>
            <a:r>
              <a:rPr lang="en-US" dirty="0">
                <a:latin typeface="Lucida Sans Typewriter" panose="020B0509030504030204" pitchFamily="49" charset="77"/>
              </a:rPr>
              <a:t>sum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endParaRPr dirty="0">
              <a:latin typeface="Lucida Sans Typewriter" panose="020B0509030504030204" pitchFamily="49" charset="77"/>
            </a:endParaRP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) 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double[] a = new double[</a:t>
            </a:r>
            <a:r>
              <a:rPr dirty="0" err="1">
                <a:latin typeface="Lucida Sans Typewriter" panose="020B0509030504030204" pitchFamily="49" charset="77"/>
              </a:rPr>
              <a:t>args.length</a:t>
            </a:r>
            <a:r>
              <a:rPr dirty="0">
                <a:latin typeface="Lucida Sans Typewriter" panose="020B0509030504030204" pitchFamily="49" charset="77"/>
              </a:rPr>
              <a:t>];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0;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 </a:t>
            </a:r>
            <a:r>
              <a:rPr dirty="0" err="1">
                <a:latin typeface="Lucida Sans Typewriter" panose="020B0509030504030204" pitchFamily="49" charset="77"/>
              </a:rPr>
              <a:t>args.length</a:t>
            </a:r>
            <a:r>
              <a:rPr dirty="0">
                <a:latin typeface="Lucida Sans Typewriter" panose="020B0509030504030204" pitchFamily="49" charset="77"/>
              </a:rPr>
              <a:t>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a[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] = </a:t>
            </a:r>
            <a:r>
              <a:rPr dirty="0" err="1">
                <a:latin typeface="Lucida Sans Typewriter" panose="020B0509030504030204" pitchFamily="49" charset="77"/>
              </a:rPr>
              <a:t>Double.parseDouble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[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]);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0;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 </a:t>
            </a:r>
            <a:r>
              <a:rPr dirty="0" err="1">
                <a:latin typeface="Lucida Sans Typewriter" panose="020B0509030504030204" pitchFamily="49" charset="77"/>
              </a:rPr>
              <a:t>a.length</a:t>
            </a:r>
            <a:r>
              <a:rPr dirty="0">
                <a:latin typeface="Lucida Sans Typewriter" panose="020B0509030504030204" pitchFamily="49" charset="77"/>
              </a:rPr>
              <a:t>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dirty="0" err="1">
                <a:latin typeface="Lucida Sans Typewriter" panose="020B0509030504030204" pitchFamily="49" charset="77"/>
              </a:rPr>
              <a:t>StdOut.println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lang="en-US" dirty="0">
                <a:latin typeface="Lucida Sans Typewriter" panose="020B0509030504030204" pitchFamily="49" charset="77"/>
              </a:rPr>
              <a:t>sum</a:t>
            </a:r>
            <a:r>
              <a:rPr dirty="0">
                <a:latin typeface="Lucida Sans Typewriter" panose="020B0509030504030204" pitchFamily="49" charset="77"/>
              </a:rPr>
              <a:t>(a));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9F8B3146-BD41-4BFE-9C77-3891978DD9D6}"/>
              </a:ext>
            </a:extLst>
          </p:cNvPr>
          <p:cNvGrpSpPr/>
          <p:nvPr/>
        </p:nvGrpSpPr>
        <p:grpSpPr>
          <a:xfrm>
            <a:off x="5870437" y="6822408"/>
            <a:ext cx="4194708" cy="948208"/>
            <a:chOff x="0" y="0"/>
            <a:chExt cx="4194706" cy="948206"/>
          </a:xfrm>
        </p:grpSpPr>
        <p:sp>
          <p:nvSpPr>
            <p:cNvPr id="6" name="module named…">
              <a:extLst>
                <a:ext uri="{FF2B5EF4-FFF2-40B4-BE49-F238E27FC236}">
                  <a16:creationId xmlns:a16="http://schemas.microsoft.com/office/drawing/2014/main" id="{D1995A79-E1CD-40B3-B318-29DA432F63B2}"/>
                </a:ext>
              </a:extLst>
            </p:cNvPr>
            <p:cNvSpPr txBox="1"/>
            <p:nvPr/>
          </p:nvSpPr>
          <p:spPr>
            <a:xfrm>
              <a:off x="0" y="0"/>
              <a:ext cx="3619500" cy="94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 defTabSz="647700">
                <a:lnSpc>
                  <a:spcPct val="1200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dirty="0"/>
                <a:t>module named</a:t>
              </a:r>
            </a:p>
            <a:p>
              <a:pPr algn="ctr" defTabSz="647700">
                <a:lnSpc>
                  <a:spcPct val="1200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</a:defRPr>
              </a:pPr>
              <a:r>
                <a:rPr lang="en-US" dirty="0"/>
                <a:t>Sum</a:t>
              </a:r>
              <a:r>
                <a:rPr dirty="0"/>
                <a:t>.java</a:t>
              </a: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CD0F44DA-CD03-4675-AEAF-33BB471BE1AC}"/>
                </a:ext>
              </a:extLst>
            </p:cNvPr>
            <p:cNvSpPr/>
            <p:nvPr/>
          </p:nvSpPr>
          <p:spPr>
            <a:xfrm>
              <a:off x="3073419" y="370684"/>
              <a:ext cx="1121287" cy="14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" name="Group">
            <a:extLst>
              <a:ext uri="{FF2B5EF4-FFF2-40B4-BE49-F238E27FC236}">
                <a16:creationId xmlns:a16="http://schemas.microsoft.com/office/drawing/2014/main" id="{0839E638-426B-45F5-A5BD-73B173F54D6D}"/>
              </a:ext>
            </a:extLst>
          </p:cNvPr>
          <p:cNvGrpSpPr/>
          <p:nvPr/>
        </p:nvGrpSpPr>
        <p:grpSpPr>
          <a:xfrm>
            <a:off x="6692329" y="3276600"/>
            <a:ext cx="14538874" cy="4173022"/>
            <a:chOff x="163606" y="0"/>
            <a:chExt cx="14331865" cy="3708400"/>
          </a:xfrm>
        </p:grpSpPr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13820055-0C2E-41BF-8A53-224D22C30672}"/>
                </a:ext>
              </a:extLst>
            </p:cNvPr>
            <p:cNvGrpSpPr/>
            <p:nvPr/>
          </p:nvGrpSpPr>
          <p:grpSpPr>
            <a:xfrm>
              <a:off x="163606" y="0"/>
              <a:ext cx="14331865" cy="3708400"/>
              <a:chOff x="163606" y="0"/>
              <a:chExt cx="14331864" cy="3708400"/>
            </a:xfrm>
          </p:grpSpPr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9475A0C5-FCDE-49A3-A2E9-354FB58D11FF}"/>
                  </a:ext>
                </a:extLst>
              </p:cNvPr>
              <p:cNvSpPr/>
              <p:nvPr/>
            </p:nvSpPr>
            <p:spPr>
              <a:xfrm>
                <a:off x="4617842" y="0"/>
                <a:ext cx="9877628" cy="3708400"/>
              </a:xfrm>
              <a:prstGeom prst="rect">
                <a:avLst/>
              </a:prstGeom>
              <a:noFill/>
              <a:ln w="38100" cap="flat">
                <a:solidFill>
                  <a:srgbClr val="005493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647700">
                  <a:lnSpc>
                    <a:spcPts val="3100"/>
                  </a:lnSpc>
                  <a:tabLst>
                    <a:tab pos="1511300" algn="l"/>
                  </a:tabLst>
                  <a:defRPr sz="2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12" name="sqrt() method">
                <a:extLst>
                  <a:ext uri="{FF2B5EF4-FFF2-40B4-BE49-F238E27FC236}">
                    <a16:creationId xmlns:a16="http://schemas.microsoft.com/office/drawing/2014/main" id="{82328DD5-5EE7-4F53-B8BD-5FCE9F09ACDD}"/>
                  </a:ext>
                </a:extLst>
              </p:cNvPr>
              <p:cNvSpPr txBox="1"/>
              <p:nvPr/>
            </p:nvSpPr>
            <p:spPr>
              <a:xfrm>
                <a:off x="163606" y="1714500"/>
                <a:ext cx="2724228" cy="6755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2400" tIns="152400" rIns="152400" bIns="152400" numCol="1" anchor="t">
                <a:spAutoFit/>
              </a:bodyPr>
              <a:lstStyle/>
              <a:p>
                <a:pPr algn="ctr" defTabSz="647700">
                  <a:lnSpc>
                    <a:spcPct val="120000"/>
                  </a:lnSpc>
                  <a:buClr>
                    <a:srgbClr val="606060"/>
                  </a:buClr>
                  <a:buFont typeface="Comic Sans MS"/>
                  <a:tabLst>
                    <a:tab pos="1511300" algn="l"/>
                  </a:tabLst>
                  <a:defRPr sz="27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  <a:latin typeface="Lucida Sans"/>
                    <a:ea typeface="Lucida Sans"/>
                    <a:cs typeface="Lucida Sans"/>
                    <a:sym typeface="Lucida Sans"/>
                  </a:defRPr>
                </a:pPr>
                <a:r>
                  <a:rPr lang="en-US" dirty="0"/>
                  <a:t>sum</a:t>
                </a:r>
                <a:r>
                  <a:rPr dirty="0">
                    <a:latin typeface="Helvetica"/>
                    <a:ea typeface="Helvetica"/>
                    <a:cs typeface="Helvetica"/>
                    <a:sym typeface="Helvetica"/>
                  </a:rPr>
                  <a:t>()</a:t>
                </a:r>
                <a:r>
                  <a:rPr dirty="0"/>
                  <a:t> method 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A8C1B4B0-6431-4594-998E-50519A05D980}"/>
                </a:ext>
              </a:extLst>
            </p:cNvPr>
            <p:cNvSpPr/>
            <p:nvPr/>
          </p:nvSpPr>
          <p:spPr>
            <a:xfrm flipV="1">
              <a:off x="3055742" y="2032007"/>
              <a:ext cx="1545009" cy="9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B3153C2B-23F0-47B6-B07F-A3D1E81E9215}"/>
              </a:ext>
            </a:extLst>
          </p:cNvPr>
          <p:cNvGrpSpPr/>
          <p:nvPr/>
        </p:nvGrpSpPr>
        <p:grpSpPr>
          <a:xfrm>
            <a:off x="6487154" y="7602095"/>
            <a:ext cx="14744048" cy="4172963"/>
            <a:chOff x="0" y="-450412"/>
            <a:chExt cx="14744047" cy="3879256"/>
          </a:xfrm>
        </p:grpSpPr>
        <p:grpSp>
          <p:nvGrpSpPr>
            <p:cNvPr id="14" name="Group">
              <a:extLst>
                <a:ext uri="{FF2B5EF4-FFF2-40B4-BE49-F238E27FC236}">
                  <a16:creationId xmlns:a16="http://schemas.microsoft.com/office/drawing/2014/main" id="{741F401A-D5C9-4E92-BA3B-2336184E4BDE}"/>
                </a:ext>
              </a:extLst>
            </p:cNvPr>
            <p:cNvGrpSpPr/>
            <p:nvPr/>
          </p:nvGrpSpPr>
          <p:grpSpPr>
            <a:xfrm>
              <a:off x="0" y="-450412"/>
              <a:ext cx="14744047" cy="3879256"/>
              <a:chOff x="0" y="-450412"/>
              <a:chExt cx="14744046" cy="3879256"/>
            </a:xfrm>
          </p:grpSpPr>
          <p:sp>
            <p:nvSpPr>
              <p:cNvPr id="16" name="Rectangle">
                <a:extLst>
                  <a:ext uri="{FF2B5EF4-FFF2-40B4-BE49-F238E27FC236}">
                    <a16:creationId xmlns:a16="http://schemas.microsoft.com/office/drawing/2014/main" id="{FCA1B90C-20D1-4AEB-8C9D-3943A13CF152}"/>
                  </a:ext>
                </a:extLst>
              </p:cNvPr>
              <p:cNvSpPr/>
              <p:nvPr/>
            </p:nvSpPr>
            <p:spPr>
              <a:xfrm>
                <a:off x="4723745" y="-450412"/>
                <a:ext cx="10020301" cy="3879256"/>
              </a:xfrm>
              <a:prstGeom prst="rect">
                <a:avLst/>
              </a:prstGeom>
              <a:noFill/>
              <a:ln w="38100" cap="flat">
                <a:solidFill>
                  <a:srgbClr val="005493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647700">
                  <a:lnSpc>
                    <a:spcPts val="3100"/>
                  </a:lnSpc>
                  <a:tabLst>
                    <a:tab pos="1511300" algn="l"/>
                  </a:tabLst>
                  <a:defRPr sz="2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17" name="main() method">
                <a:extLst>
                  <a:ext uri="{FF2B5EF4-FFF2-40B4-BE49-F238E27FC236}">
                    <a16:creationId xmlns:a16="http://schemas.microsoft.com/office/drawing/2014/main" id="{BAFAD200-67DB-4905-8796-578C073EFB95}"/>
                  </a:ext>
                </a:extLst>
              </p:cNvPr>
              <p:cNvSpPr txBox="1"/>
              <p:nvPr/>
            </p:nvSpPr>
            <p:spPr>
              <a:xfrm>
                <a:off x="0" y="1421179"/>
                <a:ext cx="3052475" cy="8018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t">
                <a:noAutofit/>
              </a:bodyPr>
              <a:lstStyle/>
              <a:p>
                <a:pPr algn="ctr" defTabSz="647700">
                  <a:lnSpc>
                    <a:spcPct val="120000"/>
                  </a:lnSpc>
                  <a:buClr>
                    <a:srgbClr val="606060"/>
                  </a:buClr>
                  <a:buFont typeface="Comic Sans MS"/>
                  <a:tabLst>
                    <a:tab pos="1511300" algn="l"/>
                  </a:tabLst>
                  <a:defRPr sz="27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  <a:latin typeface="Lucida Sans"/>
                    <a:ea typeface="Lucida Sans"/>
                    <a:cs typeface="Lucida Sans"/>
                    <a:sym typeface="Lucida Sans"/>
                  </a:defRPr>
                </a:pPr>
                <a:r>
                  <a:rPr>
                    <a:latin typeface="Helvetica"/>
                    <a:ea typeface="Helvetica"/>
                    <a:cs typeface="Helvetica"/>
                    <a:sym typeface="Helvetica"/>
                  </a:rPr>
                  <a:t>main()</a:t>
                </a:r>
                <a:r>
                  <a:t> method </a:t>
                </a:r>
              </a:p>
            </p:txBody>
          </p:sp>
        </p:grp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DAA5A67A-5917-4147-8758-829686B87E1D}"/>
                </a:ext>
              </a:extLst>
            </p:cNvPr>
            <p:cNvSpPr/>
            <p:nvPr/>
          </p:nvSpPr>
          <p:spPr>
            <a:xfrm flipV="1">
              <a:off x="3056777" y="1822134"/>
              <a:ext cx="1545533" cy="1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18" name="Key point.  Functions provide a new way to control the flow of execution.">
            <a:extLst>
              <a:ext uri="{FF2B5EF4-FFF2-40B4-BE49-F238E27FC236}">
                <a16:creationId xmlns:a16="http://schemas.microsoft.com/office/drawing/2014/main" id="{A9AE5388-D3C8-4740-B021-0CA2DC72BCA6}"/>
              </a:ext>
            </a:extLst>
          </p:cNvPr>
          <p:cNvSpPr txBox="1"/>
          <p:nvPr/>
        </p:nvSpPr>
        <p:spPr>
          <a:xfrm>
            <a:off x="1278929" y="2373438"/>
            <a:ext cx="5136740" cy="28324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Key point.</a:t>
            </a:r>
            <a:r>
              <a:rPr dirty="0"/>
              <a:t>  </a:t>
            </a:r>
            <a:r>
              <a:rPr lang="en-US" dirty="0"/>
              <a:t>Static methods can receive array parameters</a:t>
            </a:r>
            <a:endParaRPr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1372AEF9-046B-434B-8907-8E3E8A51699C}"/>
              </a:ext>
            </a:extLst>
          </p:cNvPr>
          <p:cNvSpPr/>
          <p:nvPr/>
        </p:nvSpPr>
        <p:spPr>
          <a:xfrm>
            <a:off x="6697253" y="3803407"/>
            <a:ext cx="3498396" cy="10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20" name="library/module name">
            <a:extLst>
              <a:ext uri="{FF2B5EF4-FFF2-40B4-BE49-F238E27FC236}">
                <a16:creationId xmlns:a16="http://schemas.microsoft.com/office/drawing/2014/main" id="{BF27F1EC-5844-42DF-AFE0-D5E48712B97B}"/>
              </a:ext>
            </a:extLst>
          </p:cNvPr>
          <p:cNvSpPr txBox="1"/>
          <p:nvPr/>
        </p:nvSpPr>
        <p:spPr>
          <a:xfrm>
            <a:off x="17081499" y="2527300"/>
            <a:ext cx="3619502" cy="457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defTabSz="647700">
              <a:lnSpc>
                <a:spcPct val="120000"/>
              </a:lnSpc>
              <a:buClr>
                <a:srgbClr val="606060"/>
              </a:buClr>
              <a:buFont typeface="Comic Sans MS"/>
              <a:tabLst>
                <a:tab pos="1511300" algn="l"/>
              </a:tabLst>
              <a:defRPr sz="24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dirty="0"/>
              <a:t>library/module name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25A7F825-EE4F-4D1E-9C47-DDBE8B469BFD}"/>
              </a:ext>
            </a:extLst>
          </p:cNvPr>
          <p:cNvSpPr/>
          <p:nvPr/>
        </p:nvSpPr>
        <p:spPr>
          <a:xfrm flipH="1">
            <a:off x="15455918" y="2720184"/>
            <a:ext cx="1545009" cy="9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F12491-29B8-4EE5-B291-675608B2266F}"/>
              </a:ext>
            </a:extLst>
          </p:cNvPr>
          <p:cNvSpPr txBox="1"/>
          <p:nvPr/>
        </p:nvSpPr>
        <p:spPr>
          <a:xfrm>
            <a:off x="21362643" y="381000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</a:t>
            </a:r>
            <a:r>
              <a:rPr lang="en-US" sz="3200" dirty="0"/>
              <a:t>7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.1e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535722-09FF-4F53-A7CB-90E631E25B94}"/>
              </a:ext>
            </a:extLst>
          </p:cNvPr>
          <p:cNvSpPr/>
          <p:nvPr/>
        </p:nvSpPr>
        <p:spPr>
          <a:xfrm>
            <a:off x="16563632" y="237095"/>
            <a:ext cx="46552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47643" hangingPunct="1">
              <a:defRPr/>
            </a:pPr>
            <a:r>
              <a:rPr lang="en-US" sz="2000">
                <a:latin typeface="Lucida Grande"/>
                <a:ea typeface="Lucida Grande"/>
                <a:cs typeface="Lucida Grande"/>
                <a:sym typeface="Lucida Grande"/>
              </a:rPr>
              <a:t>Define and use static methods that include arrays as parameters or return types.</a:t>
            </a:r>
            <a:endParaRPr lang="en-US" sz="2000" dirty="0"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04749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8" grpId="0" animBg="1" advAuto="0"/>
      <p:bldP spid="13" grpId="0" animBg="1" advAuto="0"/>
      <p:bldP spid="18" grpId="0" animBg="1" advAuto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Static methods with </a:t>
            </a:r>
            <a:r>
              <a:rPr lang="en-US" dirty="0">
                <a:solidFill>
                  <a:srgbClr val="FF0000"/>
                </a:solidFill>
              </a:rPr>
              <a:t>array return type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" name="public class Newton…">
            <a:extLst>
              <a:ext uri="{FF2B5EF4-FFF2-40B4-BE49-F238E27FC236}">
                <a16:creationId xmlns:a16="http://schemas.microsoft.com/office/drawing/2014/main" id="{2B0F70D9-9EBF-4030-9746-689F570B020C}"/>
              </a:ext>
            </a:extLst>
          </p:cNvPr>
          <p:cNvSpPr/>
          <p:nvPr/>
        </p:nvSpPr>
        <p:spPr>
          <a:xfrm>
            <a:off x="10388600" y="2070100"/>
            <a:ext cx="12433300" cy="10979500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public class </a:t>
            </a:r>
            <a:r>
              <a:rPr lang="en-US" dirty="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rPr>
              <a:t>Create</a:t>
            </a:r>
            <a:endParaRPr dirty="0">
              <a:solidFill>
                <a:srgbClr val="005493"/>
              </a:solidFill>
              <a:uFill>
                <a:solidFill>
                  <a:srgbClr val="005493"/>
                </a:solidFill>
              </a:uFill>
            </a:endParaRP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{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public static double </a:t>
            </a:r>
            <a:r>
              <a:rPr lang="en-US" dirty="0"/>
              <a:t>create</a:t>
            </a:r>
            <a:r>
              <a:rPr dirty="0"/>
              <a:t>(</a:t>
            </a:r>
            <a:r>
              <a:rPr lang="en-US" dirty="0"/>
              <a:t>int n</a:t>
            </a:r>
            <a:r>
              <a:rPr dirty="0"/>
              <a:t>) 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{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lang="en-US" dirty="0"/>
              <a:t>      double[] a = new double[n];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   </a:t>
            </a:r>
            <a:r>
              <a:rPr lang="en-US" dirty="0"/>
              <a:t>for (int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a.length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</a:t>
            </a:r>
            <a:endParaRPr dirty="0"/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      </a:t>
            </a:r>
            <a:r>
              <a:rPr lang="en-US" dirty="0"/>
              <a:t>a[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i</a:t>
            </a:r>
            <a:r>
              <a:rPr lang="en-US" dirty="0"/>
              <a:t>;</a:t>
            </a:r>
            <a:endParaRPr dirty="0"/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   return</a:t>
            </a:r>
            <a:r>
              <a:rPr lang="en-US" dirty="0"/>
              <a:t> a</a:t>
            </a:r>
            <a:r>
              <a:rPr dirty="0"/>
              <a:t>;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}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endParaRPr dirty="0"/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public static void main(String[] </a:t>
            </a:r>
            <a:r>
              <a:rPr dirty="0" err="1"/>
              <a:t>args</a:t>
            </a:r>
            <a:r>
              <a:rPr dirty="0"/>
              <a:t>) 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{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  </a:t>
            </a:r>
            <a:r>
              <a:rPr lang="en-US" dirty="0"/>
              <a:t> int</a:t>
            </a:r>
            <a:r>
              <a:rPr dirty="0"/>
              <a:t> </a:t>
            </a:r>
            <a:r>
              <a:rPr lang="en-US" dirty="0"/>
              <a:t>n</a:t>
            </a:r>
            <a:r>
              <a:rPr dirty="0"/>
              <a:t> = </a:t>
            </a:r>
            <a:r>
              <a:rPr lang="en-US" dirty="0" err="1"/>
              <a:t>Integer.parseInteger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[0])</a:t>
            </a:r>
            <a:r>
              <a:rPr dirty="0"/>
              <a:t>;</a:t>
            </a:r>
            <a:endParaRPr lang="en-US" dirty="0"/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lang="en-US" dirty="0"/>
              <a:t>      double[ ] a = create(n);</a:t>
            </a:r>
            <a:endParaRPr dirty="0"/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lang="en-US" dirty="0"/>
              <a:t>      </a:t>
            </a:r>
            <a:r>
              <a:rPr dirty="0"/>
              <a:t>for (int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 </a:t>
            </a:r>
            <a:r>
              <a:rPr dirty="0" err="1"/>
              <a:t>a.length</a:t>
            </a:r>
            <a:r>
              <a:rPr dirty="0"/>
              <a:t>; </a:t>
            </a:r>
            <a:r>
              <a:rPr dirty="0" err="1"/>
              <a:t>i</a:t>
            </a:r>
            <a:r>
              <a:rPr dirty="0"/>
              <a:t>++)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      </a:t>
            </a:r>
            <a:r>
              <a:rPr dirty="0" err="1"/>
              <a:t>StdOut.println</a:t>
            </a:r>
            <a:r>
              <a:rPr lang="en-US" dirty="0"/>
              <a:t>(a[</a:t>
            </a:r>
            <a:r>
              <a:rPr lang="en-US" dirty="0" err="1"/>
              <a:t>i</a:t>
            </a:r>
            <a:r>
              <a:rPr lang="en-US" dirty="0"/>
              <a:t>]</a:t>
            </a:r>
            <a:r>
              <a:rPr dirty="0"/>
              <a:t>);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}</a:t>
            </a:r>
          </a:p>
          <a:p>
            <a:pPr marL="7224" marR="7224" defTabSz="1295400">
              <a:lnSpc>
                <a:spcPct val="110000"/>
              </a:lnSpc>
              <a:defRPr sz="30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}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ECAE8C0E-8661-4233-B006-5B1808790ED7}"/>
              </a:ext>
            </a:extLst>
          </p:cNvPr>
          <p:cNvGrpSpPr/>
          <p:nvPr/>
        </p:nvGrpSpPr>
        <p:grpSpPr>
          <a:xfrm>
            <a:off x="6466580" y="3507593"/>
            <a:ext cx="14658297" cy="3516914"/>
            <a:chOff x="45886" y="205274"/>
            <a:chExt cx="15417690" cy="3125343"/>
          </a:xfrm>
        </p:grpSpPr>
        <p:grpSp>
          <p:nvGrpSpPr>
            <p:cNvPr id="6" name="Group">
              <a:extLst>
                <a:ext uri="{FF2B5EF4-FFF2-40B4-BE49-F238E27FC236}">
                  <a16:creationId xmlns:a16="http://schemas.microsoft.com/office/drawing/2014/main" id="{108E9B96-E38A-4200-AC30-9781E0971DFE}"/>
                </a:ext>
              </a:extLst>
            </p:cNvPr>
            <p:cNvGrpSpPr/>
            <p:nvPr/>
          </p:nvGrpSpPr>
          <p:grpSpPr>
            <a:xfrm>
              <a:off x="45886" y="205274"/>
              <a:ext cx="15417690" cy="3125343"/>
              <a:chOff x="45886" y="205274"/>
              <a:chExt cx="15417689" cy="3125343"/>
            </a:xfrm>
          </p:grpSpPr>
          <p:sp>
            <p:nvSpPr>
              <p:cNvPr id="8" name="Rectangle">
                <a:extLst>
                  <a:ext uri="{FF2B5EF4-FFF2-40B4-BE49-F238E27FC236}">
                    <a16:creationId xmlns:a16="http://schemas.microsoft.com/office/drawing/2014/main" id="{12DA006F-B6E3-435D-A5A8-0C182452CEE5}"/>
                  </a:ext>
                </a:extLst>
              </p:cNvPr>
              <p:cNvSpPr/>
              <p:nvPr/>
            </p:nvSpPr>
            <p:spPr>
              <a:xfrm>
                <a:off x="4924158" y="205274"/>
                <a:ext cx="10539417" cy="3125343"/>
              </a:xfrm>
              <a:prstGeom prst="rect">
                <a:avLst/>
              </a:prstGeom>
              <a:noFill/>
              <a:ln w="38100" cap="flat">
                <a:solidFill>
                  <a:srgbClr val="005493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647700">
                  <a:lnSpc>
                    <a:spcPts val="3100"/>
                  </a:lnSpc>
                  <a:tabLst>
                    <a:tab pos="1511300" algn="l"/>
                  </a:tabLst>
                  <a:defRPr sz="2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9" name="sqrt() method">
                <a:extLst>
                  <a:ext uri="{FF2B5EF4-FFF2-40B4-BE49-F238E27FC236}">
                    <a16:creationId xmlns:a16="http://schemas.microsoft.com/office/drawing/2014/main" id="{CE529FC2-90C2-4B2C-A16F-8FDE0CFF2030}"/>
                  </a:ext>
                </a:extLst>
              </p:cNvPr>
              <p:cNvSpPr txBox="1"/>
              <p:nvPr/>
            </p:nvSpPr>
            <p:spPr>
              <a:xfrm>
                <a:off x="45886" y="1714500"/>
                <a:ext cx="2959675" cy="6755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2400" tIns="152400" rIns="152400" bIns="152400" numCol="1" anchor="t">
                <a:spAutoFit/>
              </a:bodyPr>
              <a:lstStyle/>
              <a:p>
                <a:pPr algn="ctr" defTabSz="647700">
                  <a:lnSpc>
                    <a:spcPct val="120000"/>
                  </a:lnSpc>
                  <a:buClr>
                    <a:srgbClr val="606060"/>
                  </a:buClr>
                  <a:buFont typeface="Comic Sans MS"/>
                  <a:tabLst>
                    <a:tab pos="1511300" algn="l"/>
                  </a:tabLst>
                  <a:defRPr sz="27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  <a:latin typeface="Lucida Sans"/>
                    <a:ea typeface="Lucida Sans"/>
                    <a:cs typeface="Lucida Sans"/>
                    <a:sym typeface="Lucida Sans"/>
                  </a:defRPr>
                </a:pPr>
                <a:r>
                  <a:rPr lang="en-US" dirty="0"/>
                  <a:t>c</a:t>
                </a:r>
                <a:r>
                  <a:rPr lang="en-US" dirty="0">
                    <a:latin typeface="Helvetica"/>
                    <a:ea typeface="Helvetica"/>
                    <a:cs typeface="Helvetica"/>
                    <a:sym typeface="Helvetica"/>
                  </a:rPr>
                  <a:t>reate() </a:t>
                </a:r>
                <a:r>
                  <a:rPr dirty="0"/>
                  <a:t>method </a:t>
                </a:r>
              </a:p>
            </p:txBody>
          </p:sp>
        </p:grp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18DF36CD-FCC6-4E5F-A744-1DD50E36F72D}"/>
                </a:ext>
              </a:extLst>
            </p:cNvPr>
            <p:cNvSpPr/>
            <p:nvPr/>
          </p:nvSpPr>
          <p:spPr>
            <a:xfrm flipV="1">
              <a:off x="3055742" y="2032007"/>
              <a:ext cx="1545009" cy="9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10" name="Group">
            <a:extLst>
              <a:ext uri="{FF2B5EF4-FFF2-40B4-BE49-F238E27FC236}">
                <a16:creationId xmlns:a16="http://schemas.microsoft.com/office/drawing/2014/main" id="{F94BE2E8-6838-4039-9789-7E3BD71E14DD}"/>
              </a:ext>
            </a:extLst>
          </p:cNvPr>
          <p:cNvGrpSpPr/>
          <p:nvPr/>
        </p:nvGrpSpPr>
        <p:grpSpPr>
          <a:xfrm>
            <a:off x="6380829" y="7440721"/>
            <a:ext cx="14744048" cy="3747907"/>
            <a:chOff x="0" y="-600428"/>
            <a:chExt cx="14744047" cy="3484117"/>
          </a:xfrm>
        </p:grpSpPr>
        <p:grpSp>
          <p:nvGrpSpPr>
            <p:cNvPr id="11" name="Group">
              <a:extLst>
                <a:ext uri="{FF2B5EF4-FFF2-40B4-BE49-F238E27FC236}">
                  <a16:creationId xmlns:a16="http://schemas.microsoft.com/office/drawing/2014/main" id="{D2633583-86DE-4E5E-944A-B2B6EBEA49F4}"/>
                </a:ext>
              </a:extLst>
            </p:cNvPr>
            <p:cNvGrpSpPr/>
            <p:nvPr/>
          </p:nvGrpSpPr>
          <p:grpSpPr>
            <a:xfrm>
              <a:off x="0" y="-600428"/>
              <a:ext cx="14744047" cy="3484117"/>
              <a:chOff x="0" y="-600428"/>
              <a:chExt cx="14744046" cy="3484117"/>
            </a:xfrm>
          </p:grpSpPr>
          <p:sp>
            <p:nvSpPr>
              <p:cNvPr id="13" name="Rectangle">
                <a:extLst>
                  <a:ext uri="{FF2B5EF4-FFF2-40B4-BE49-F238E27FC236}">
                    <a16:creationId xmlns:a16="http://schemas.microsoft.com/office/drawing/2014/main" id="{8E8ACB3F-A0DC-4255-88A6-336F80E340CE}"/>
                  </a:ext>
                </a:extLst>
              </p:cNvPr>
              <p:cNvSpPr/>
              <p:nvPr/>
            </p:nvSpPr>
            <p:spPr>
              <a:xfrm>
                <a:off x="4723745" y="-600428"/>
                <a:ext cx="10020301" cy="3484117"/>
              </a:xfrm>
              <a:prstGeom prst="rect">
                <a:avLst/>
              </a:prstGeom>
              <a:noFill/>
              <a:ln w="38100" cap="flat">
                <a:solidFill>
                  <a:srgbClr val="005493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647700">
                  <a:lnSpc>
                    <a:spcPts val="3100"/>
                  </a:lnSpc>
                  <a:tabLst>
                    <a:tab pos="1511300" algn="l"/>
                  </a:tabLst>
                  <a:defRPr sz="26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14" name="main() method">
                <a:extLst>
                  <a:ext uri="{FF2B5EF4-FFF2-40B4-BE49-F238E27FC236}">
                    <a16:creationId xmlns:a16="http://schemas.microsoft.com/office/drawing/2014/main" id="{3D0F5912-3D8A-4E67-B21A-30645A2E5147}"/>
                  </a:ext>
                </a:extLst>
              </p:cNvPr>
              <p:cNvSpPr txBox="1"/>
              <p:nvPr/>
            </p:nvSpPr>
            <p:spPr>
              <a:xfrm>
                <a:off x="0" y="1421179"/>
                <a:ext cx="3052475" cy="8018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t">
                <a:noAutofit/>
              </a:bodyPr>
              <a:lstStyle/>
              <a:p>
                <a:pPr algn="ctr" defTabSz="647700">
                  <a:lnSpc>
                    <a:spcPct val="120000"/>
                  </a:lnSpc>
                  <a:buClr>
                    <a:srgbClr val="606060"/>
                  </a:buClr>
                  <a:buFont typeface="Comic Sans MS"/>
                  <a:tabLst>
                    <a:tab pos="1511300" algn="l"/>
                  </a:tabLst>
                  <a:defRPr sz="27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  <a:latin typeface="Lucida Sans"/>
                    <a:ea typeface="Lucida Sans"/>
                    <a:cs typeface="Lucida Sans"/>
                    <a:sym typeface="Lucida Sans"/>
                  </a:defRPr>
                </a:pPr>
                <a:r>
                  <a:rPr>
                    <a:latin typeface="Helvetica"/>
                    <a:ea typeface="Helvetica"/>
                    <a:cs typeface="Helvetica"/>
                    <a:sym typeface="Helvetica"/>
                  </a:rPr>
                  <a:t>main()</a:t>
                </a:r>
                <a:r>
                  <a:t> method </a:t>
                </a:r>
              </a:p>
            </p:txBody>
          </p:sp>
        </p:grp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FB31050F-1142-4C6B-977A-E48214639C46}"/>
                </a:ext>
              </a:extLst>
            </p:cNvPr>
            <p:cNvSpPr/>
            <p:nvPr/>
          </p:nvSpPr>
          <p:spPr>
            <a:xfrm flipV="1">
              <a:off x="3056777" y="1822134"/>
              <a:ext cx="1545533" cy="11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15" name="Group">
            <a:extLst>
              <a:ext uri="{FF2B5EF4-FFF2-40B4-BE49-F238E27FC236}">
                <a16:creationId xmlns:a16="http://schemas.microsoft.com/office/drawing/2014/main" id="{66AB608B-8328-44FA-AA61-EAFE2962228C}"/>
              </a:ext>
            </a:extLst>
          </p:cNvPr>
          <p:cNvGrpSpPr/>
          <p:nvPr/>
        </p:nvGrpSpPr>
        <p:grpSpPr>
          <a:xfrm>
            <a:off x="15455918" y="2527300"/>
            <a:ext cx="5245082" cy="457200"/>
            <a:chOff x="0" y="0"/>
            <a:chExt cx="5245081" cy="457200"/>
          </a:xfrm>
        </p:grpSpPr>
        <p:sp>
          <p:nvSpPr>
            <p:cNvPr id="16" name="library/module name">
              <a:extLst>
                <a:ext uri="{FF2B5EF4-FFF2-40B4-BE49-F238E27FC236}">
                  <a16:creationId xmlns:a16="http://schemas.microsoft.com/office/drawing/2014/main" id="{A1728AFE-59BA-4ECE-AD43-D0B48E5737BA}"/>
                </a:ext>
              </a:extLst>
            </p:cNvPr>
            <p:cNvSpPr txBox="1"/>
            <p:nvPr/>
          </p:nvSpPr>
          <p:spPr>
            <a:xfrm>
              <a:off x="1625581" y="0"/>
              <a:ext cx="3619501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647700">
                <a:lnSpc>
                  <a:spcPct val="120000"/>
                </a:lnSpc>
                <a:buClr>
                  <a:srgbClr val="606060"/>
                </a:buClr>
                <a:buFont typeface="Comic Sans MS"/>
                <a:tabLst>
                  <a:tab pos="1511300" algn="l"/>
                </a:tabLst>
                <a:defRPr sz="2400">
                  <a:solidFill>
                    <a:srgbClr val="005493"/>
                  </a:solidFill>
                  <a:uFill>
                    <a:solidFill>
                      <a:srgbClr val="005493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library/module name</a:t>
              </a:r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BB97BB05-FB0E-4A6D-A9BC-B831AB2B14E3}"/>
                </a:ext>
              </a:extLst>
            </p:cNvPr>
            <p:cNvSpPr/>
            <p:nvPr/>
          </p:nvSpPr>
          <p:spPr>
            <a:xfrm flipH="1">
              <a:off x="0" y="192884"/>
              <a:ext cx="1545009" cy="9"/>
            </a:xfrm>
            <a:prstGeom prst="line">
              <a:avLst/>
            </a:prstGeom>
            <a:noFill/>
            <a:ln w="38100" cap="flat">
              <a:solidFill>
                <a:srgbClr val="005493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Key point.  Functions provide a new way to control the flow of execution.">
            <a:extLst>
              <a:ext uri="{FF2B5EF4-FFF2-40B4-BE49-F238E27FC236}">
                <a16:creationId xmlns:a16="http://schemas.microsoft.com/office/drawing/2014/main" id="{FD8D6D4D-D6BC-4FDC-8B73-B3E5EB7E9557}"/>
              </a:ext>
            </a:extLst>
          </p:cNvPr>
          <p:cNvSpPr txBox="1"/>
          <p:nvPr/>
        </p:nvSpPr>
        <p:spPr>
          <a:xfrm>
            <a:off x="690753" y="5170659"/>
            <a:ext cx="5136740" cy="28324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5493"/>
                </a:solidFill>
              </a:rPr>
              <a:t>Key point.</a:t>
            </a:r>
            <a:r>
              <a:rPr dirty="0"/>
              <a:t>  </a:t>
            </a:r>
            <a:r>
              <a:rPr lang="en-US" dirty="0"/>
              <a:t>Static methods can return an array</a:t>
            </a:r>
            <a:endParaRPr dirty="0"/>
          </a:p>
        </p:txBody>
      </p:sp>
      <p:sp>
        <p:nvSpPr>
          <p:cNvPr id="19" name="module named…">
            <a:extLst>
              <a:ext uri="{FF2B5EF4-FFF2-40B4-BE49-F238E27FC236}">
                <a16:creationId xmlns:a16="http://schemas.microsoft.com/office/drawing/2014/main" id="{9CD5BF33-11E2-42B0-BC03-6F72B85B386E}"/>
              </a:ext>
            </a:extLst>
          </p:cNvPr>
          <p:cNvSpPr txBox="1"/>
          <p:nvPr/>
        </p:nvSpPr>
        <p:spPr>
          <a:xfrm>
            <a:off x="5849503" y="6993456"/>
            <a:ext cx="3619502" cy="9482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algn="ctr" defTabSz="647700">
              <a:lnSpc>
                <a:spcPct val="120000"/>
              </a:lnSpc>
              <a:buClr>
                <a:srgbClr val="606060"/>
              </a:buClr>
              <a:buFont typeface="Comic Sans MS"/>
              <a:tabLst>
                <a:tab pos="1511300" algn="l"/>
              </a:tabLst>
              <a:defRPr sz="24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module named</a:t>
            </a:r>
          </a:p>
          <a:p>
            <a:pPr algn="ctr" defTabSz="647700">
              <a:lnSpc>
                <a:spcPct val="120000"/>
              </a:lnSpc>
              <a:buClr>
                <a:srgbClr val="606060"/>
              </a:buClr>
              <a:buFont typeface="Comic Sans MS"/>
              <a:tabLst>
                <a:tab pos="1511300" algn="l"/>
              </a:tabLst>
              <a:defRPr sz="24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</a:defRPr>
            </a:pPr>
            <a:r>
              <a:rPr lang="en-US" dirty="0"/>
              <a:t>Create</a:t>
            </a:r>
            <a:r>
              <a:rPr dirty="0"/>
              <a:t>.java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D9B058F-142A-4064-9AE9-44F526173BAB}"/>
              </a:ext>
            </a:extLst>
          </p:cNvPr>
          <p:cNvSpPr/>
          <p:nvPr/>
        </p:nvSpPr>
        <p:spPr>
          <a:xfrm>
            <a:off x="8807515" y="7575089"/>
            <a:ext cx="1121288" cy="14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r>
              <a:rPr lang="en-US" dirty="0"/>
              <a:t>z</a:t>
            </a:r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81E240-359A-410D-962E-57D245A125EF}"/>
              </a:ext>
            </a:extLst>
          </p:cNvPr>
          <p:cNvSpPr txBox="1"/>
          <p:nvPr/>
        </p:nvSpPr>
        <p:spPr>
          <a:xfrm>
            <a:off x="21124877" y="496453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</a:t>
            </a:r>
            <a:r>
              <a:rPr lang="en-US" sz="3200" dirty="0"/>
              <a:t>7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.1e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AD053F-A2E4-4110-97F2-F44AE1E0F3B4}"/>
              </a:ext>
            </a:extLst>
          </p:cNvPr>
          <p:cNvSpPr txBox="1"/>
          <p:nvPr/>
        </p:nvSpPr>
        <p:spPr>
          <a:xfrm>
            <a:off x="15173567" y="354599"/>
            <a:ext cx="5365266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defTabSz="647643" hangingPunct="1">
              <a:defRPr/>
            </a:pPr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Define and use static methods that include arrays as parameters or return types.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51694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10" grpId="0" animBg="1" advAuto="0"/>
      <p:bldP spid="15" grpId="0" animBg="1" advAuto="0"/>
      <p:bldP spid="18" grpId="0" animBg="1" advAuto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op quiz 1a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1a on functions</a:t>
            </a:r>
          </a:p>
        </p:txBody>
      </p:sp>
      <p:sp>
        <p:nvSpPr>
          <p:cNvPr id="326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when you compile and run the following code?</a:t>
            </a:r>
          </a:p>
        </p:txBody>
      </p:sp>
      <p:sp>
        <p:nvSpPr>
          <p:cNvPr id="3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28" name="public class PQfunctions1a…"/>
          <p:cNvSpPr/>
          <p:nvPr/>
        </p:nvSpPr>
        <p:spPr>
          <a:xfrm>
            <a:off x="1270000" y="3314700"/>
            <a:ext cx="10388601" cy="790107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PQfunctions1a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int cube(int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j =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return j;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args)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N = Integer.parseInt(args[0]);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&lt;= N;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dirty="0" err="1">
                <a:latin typeface="Lucida Sans Typewriter" panose="020B0509030504030204" pitchFamily="49" charset="77"/>
              </a:rPr>
              <a:t>StdOut.println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+ " " + cube(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op quiz 1a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1a on functions</a:t>
            </a:r>
          </a:p>
        </p:txBody>
      </p:sp>
      <p:sp>
        <p:nvSpPr>
          <p:cNvPr id="331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when you compile and run the following code?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33" name="public class PQfunctions1a…"/>
          <p:cNvSpPr/>
          <p:nvPr/>
        </p:nvSpPr>
        <p:spPr>
          <a:xfrm>
            <a:off x="1427878" y="3314700"/>
            <a:ext cx="10388601" cy="790107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PQfunctions1a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int cube(int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j =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return j;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args)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N = Integer.parseInt(args[0]);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&lt;= N;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dirty="0" err="1">
                <a:latin typeface="Lucida Sans Typewriter" panose="020B0509030504030204" pitchFamily="49" charset="77"/>
              </a:rPr>
              <a:t>StdOut.println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+ " " + cube(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  <p:grpSp>
        <p:nvGrpSpPr>
          <p:cNvPr id="336" name="Group"/>
          <p:cNvGrpSpPr/>
          <p:nvPr/>
        </p:nvGrpSpPr>
        <p:grpSpPr>
          <a:xfrm>
            <a:off x="13639800" y="4330700"/>
            <a:ext cx="8839200" cy="8337896"/>
            <a:chOff x="0" y="0"/>
            <a:chExt cx="8839200" cy="8337896"/>
          </a:xfrm>
        </p:grpSpPr>
        <p:sp>
          <p:nvSpPr>
            <p:cNvPr id="334" name="A. Takes N from the command line, then     prints cubes of integers from 1 to N"/>
            <p:cNvSpPr txBox="1"/>
            <p:nvPr/>
          </p:nvSpPr>
          <p:spPr>
            <a:xfrm>
              <a:off x="0" y="0"/>
              <a:ext cx="8839200" cy="1803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defTabSz="647700">
                <a:lnSpc>
                  <a:spcPts val="4800"/>
                </a:lnSpc>
                <a:tabLst>
                  <a:tab pos="1168400" algn="l"/>
                </a:tabLst>
                <a:defRPr sz="3200">
                  <a:solidFill>
                    <a:srgbClr val="005493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t>A. Takes </a:t>
              </a:r>
              <a:r>
                <a:rPr i="1"/>
                <a:t>N</a:t>
              </a:r>
              <a:r>
                <a:t> from the command line, then</a:t>
              </a:r>
              <a:br/>
              <a:r>
                <a:t>    prints cubes of integers from 1 to </a:t>
              </a:r>
              <a:r>
                <a:rPr i="1"/>
                <a:t>N</a:t>
              </a:r>
            </a:p>
          </p:txBody>
        </p:sp>
        <p:sp>
          <p:nvSpPr>
            <p:cNvPr id="335" name="% javac PQfunctions1a.java…"/>
            <p:cNvSpPr/>
            <p:nvPr/>
          </p:nvSpPr>
          <p:spPr>
            <a:xfrm>
              <a:off x="1358900" y="2032000"/>
              <a:ext cx="6515100" cy="6305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69900" tIns="469900" rIns="469900" bIns="469900" numCol="1" anchor="t">
              <a:noAutofit/>
            </a:bodyPr>
            <a:lstStyle/>
            <a:p>
              <a:pPr marL="7224" marR="7224" defTabSz="1295400">
                <a:lnSpc>
                  <a:spcPct val="170000"/>
                </a:lnSpc>
                <a:defRPr sz="27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>
                  <a:latin typeface="Lucida Sans Typewriter" panose="020B0509030504030204" pitchFamily="49" charset="77"/>
                </a:rPr>
                <a:t>% </a:t>
              </a:r>
              <a:r>
                <a:rPr dirty="0" err="1">
                  <a:latin typeface="Lucida Sans Typewriter" panose="020B0509030504030204" pitchFamily="49" charset="77"/>
                </a:rPr>
                <a:t>javac</a:t>
              </a:r>
              <a:r>
                <a:rPr dirty="0">
                  <a:latin typeface="Lucida Sans Typewriter" panose="020B0509030504030204" pitchFamily="49" charset="77"/>
                </a:rPr>
                <a:t> </a:t>
              </a:r>
              <a:r>
                <a:rPr dirty="0">
                  <a:uFill>
                    <a:solidFill>
                      <a:srgbClr val="000000"/>
                    </a:solidFill>
                  </a:uFill>
                  <a:latin typeface="Lucida Sans Typewriter" panose="020B0509030504030204" pitchFamily="49" charset="77"/>
                </a:rPr>
                <a:t>PQfunctions1a</a:t>
              </a:r>
              <a:r>
                <a:rPr dirty="0">
                  <a:latin typeface="Lucida Sans Typewriter" panose="020B0509030504030204" pitchFamily="49" charset="77"/>
                </a:rPr>
                <a:t>.java</a:t>
              </a:r>
            </a:p>
            <a:p>
              <a:pPr marL="7224" marR="7224" defTabSz="1295400">
                <a:lnSpc>
                  <a:spcPct val="170000"/>
                </a:lnSpc>
                <a:defRPr sz="27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>
                  <a:latin typeface="Lucida Sans Typewriter" panose="020B0509030504030204" pitchFamily="49" charset="77"/>
                </a:rPr>
                <a:t>% java </a:t>
              </a:r>
              <a:r>
                <a:rPr dirty="0">
                  <a:uFill>
                    <a:solidFill>
                      <a:srgbClr val="000000"/>
                    </a:solidFill>
                  </a:uFill>
                  <a:latin typeface="Lucida Sans Typewriter" panose="020B0509030504030204" pitchFamily="49" charset="77"/>
                </a:rPr>
                <a:t>PQfunctions1a</a:t>
              </a:r>
              <a:r>
                <a:rPr dirty="0">
                  <a:latin typeface="Lucida Sans Typewriter" panose="020B0509030504030204" pitchFamily="49" charset="77"/>
                </a:rPr>
                <a:t> 6</a:t>
              </a:r>
            </a:p>
            <a:p>
              <a:pPr marL="7224" marR="7224" defTabSz="1295400">
                <a:lnSpc>
                  <a:spcPct val="170000"/>
                </a:lnSpc>
                <a:defRPr sz="27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>
                  <a:latin typeface="Lucida Sans Typewriter" panose="020B0509030504030204" pitchFamily="49" charset="77"/>
                </a:rPr>
                <a:t>1 1</a:t>
              </a:r>
            </a:p>
            <a:p>
              <a:pPr marL="7224" marR="7224" defTabSz="1295400">
                <a:lnSpc>
                  <a:spcPct val="170000"/>
                </a:lnSpc>
                <a:defRPr sz="27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>
                  <a:latin typeface="Lucida Sans Typewriter" panose="020B0509030504030204" pitchFamily="49" charset="77"/>
                </a:rPr>
                <a:t>2 8</a:t>
              </a:r>
            </a:p>
            <a:p>
              <a:pPr marL="7224" marR="7224" defTabSz="1295400">
                <a:lnSpc>
                  <a:spcPct val="170000"/>
                </a:lnSpc>
                <a:defRPr sz="27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>
                  <a:latin typeface="Lucida Sans Typewriter" panose="020B0509030504030204" pitchFamily="49" charset="77"/>
                </a:rPr>
                <a:t>3 27</a:t>
              </a:r>
            </a:p>
            <a:p>
              <a:pPr marL="7224" marR="7224" defTabSz="1295400">
                <a:lnSpc>
                  <a:spcPct val="170000"/>
                </a:lnSpc>
                <a:defRPr sz="27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>
                  <a:latin typeface="Lucida Sans Typewriter" panose="020B0509030504030204" pitchFamily="49" charset="77"/>
                </a:rPr>
                <a:t>4 64</a:t>
              </a:r>
            </a:p>
            <a:p>
              <a:pPr marL="7224" marR="7224" defTabSz="1295400">
                <a:lnSpc>
                  <a:spcPct val="170000"/>
                </a:lnSpc>
                <a:defRPr sz="27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>
                  <a:latin typeface="Lucida Sans Typewriter" panose="020B0509030504030204" pitchFamily="49" charset="77"/>
                </a:rPr>
                <a:t>5 125</a:t>
              </a:r>
            </a:p>
            <a:p>
              <a:pPr marL="7224" marR="7224" defTabSz="1295400">
                <a:lnSpc>
                  <a:spcPct val="170000"/>
                </a:lnSpc>
                <a:defRPr sz="2700">
                  <a:uFill>
                    <a:solidFill>
                      <a:srgbClr val="0433FF"/>
                    </a:solidFill>
                  </a:uFill>
                </a:defRPr>
              </a:pPr>
              <a:r>
                <a:rPr dirty="0">
                  <a:latin typeface="Lucida Sans Typewriter" panose="020B0509030504030204" pitchFamily="49" charset="77"/>
                </a:rPr>
                <a:t>6 216 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op quiz 1b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1b on functions</a:t>
            </a:r>
          </a:p>
        </p:txBody>
      </p:sp>
      <p:sp>
        <p:nvSpPr>
          <p:cNvPr id="339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when you compile and run the following code?</a:t>
            </a:r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41" name="public class PQfunctions1b…"/>
          <p:cNvSpPr/>
          <p:nvPr/>
        </p:nvSpPr>
        <p:spPr>
          <a:xfrm>
            <a:off x="1427878" y="3314700"/>
            <a:ext cx="9867901" cy="7901074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PQfunctions1b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int cube(int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return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args)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N = Integer.parseInt(args[0]);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&lt;= N;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dirty="0" err="1">
                <a:latin typeface="Lucida Sans Typewriter" panose="020B0509030504030204" pitchFamily="49" charset="77"/>
              </a:rPr>
              <a:t>StdOut.println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+ " " + cube(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op quiz 1b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1b on functions</a:t>
            </a:r>
          </a:p>
        </p:txBody>
      </p:sp>
      <p:sp>
        <p:nvSpPr>
          <p:cNvPr id="344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when you compile and run the following code?</a:t>
            </a:r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46" name="public class PQfunctions1b…"/>
          <p:cNvSpPr/>
          <p:nvPr/>
        </p:nvSpPr>
        <p:spPr>
          <a:xfrm>
            <a:off x="2091266" y="3387725"/>
            <a:ext cx="9867901" cy="7901074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PQfunctions1b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int cube( 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return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  <a:r>
              <a:rPr lang="en-US" dirty="0">
                <a:latin typeface="Lucida Sans Typewriter" panose="020B0509030504030204" pitchFamily="49" charset="77"/>
              </a:rPr>
              <a:t>	</a:t>
            </a:r>
            <a:endParaRPr dirty="0">
              <a:latin typeface="Lucida Sans Typewriter" panose="020B0509030504030204" pitchFamily="49" charset="77"/>
            </a:endParaRP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N = Integer.parseInt(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[0]);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&lt;= N;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dirty="0" err="1">
                <a:latin typeface="Lucida Sans Typewriter" panose="020B0509030504030204" pitchFamily="49" charset="77"/>
              </a:rPr>
              <a:t>StdOut.println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+ " " + cube(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347" name="A. Won't compile. Argument variable i is declared and initialized for function block, so the name cannot be reused."/>
          <p:cNvSpPr txBox="1"/>
          <p:nvPr/>
        </p:nvSpPr>
        <p:spPr>
          <a:xfrm>
            <a:off x="12649200" y="3695700"/>
            <a:ext cx="9169400" cy="2413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800"/>
              </a:lnSpc>
              <a:tabLst>
                <a:tab pos="1168400" algn="l"/>
              </a:tabLst>
              <a:defRPr sz="32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A. </a:t>
            </a:r>
            <a:r>
              <a:rPr>
                <a:solidFill>
                  <a:srgbClr val="000000"/>
                </a:solidFill>
              </a:rPr>
              <a:t>Won't compile. Argument variable i is declared and initialized for function block, so the name cannot be reused.</a:t>
            </a:r>
          </a:p>
        </p:txBody>
      </p:sp>
      <p:sp>
        <p:nvSpPr>
          <p:cNvPr id="348" name="Rounded Rectangle"/>
          <p:cNvSpPr/>
          <p:nvPr/>
        </p:nvSpPr>
        <p:spPr>
          <a:xfrm>
            <a:off x="3679869" y="5829300"/>
            <a:ext cx="1270000" cy="558800"/>
          </a:xfrm>
          <a:prstGeom prst="roundRect">
            <a:avLst>
              <a:gd name="adj" fmla="val 50000"/>
            </a:avLst>
          </a:prstGeom>
          <a:ln w="38100">
            <a:solidFill>
              <a:srgbClr val="8D3124"/>
            </a:solidFill>
            <a:miter lim="400000"/>
          </a:ln>
        </p:spPr>
        <p:txBody>
          <a:bodyPr lIns="38100" tIns="38100" rIns="38100" bIns="38100" anchor="ctr"/>
          <a:lstStyle/>
          <a:p>
            <a:pPr defTabSz="647700">
              <a:lnSpc>
                <a:spcPts val="3100"/>
              </a:lnSpc>
              <a:tabLst>
                <a:tab pos="1511300" algn="l"/>
              </a:tabLst>
              <a:defRPr sz="2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9" name="Rounded Rectangle"/>
          <p:cNvSpPr/>
          <p:nvPr/>
        </p:nvSpPr>
        <p:spPr>
          <a:xfrm>
            <a:off x="8007493" y="4876800"/>
            <a:ext cx="1270000" cy="558800"/>
          </a:xfrm>
          <a:prstGeom prst="roundRect">
            <a:avLst>
              <a:gd name="adj" fmla="val 50000"/>
            </a:avLst>
          </a:prstGeom>
          <a:ln w="38100">
            <a:solidFill>
              <a:srgbClr val="8D3124"/>
            </a:solidFill>
            <a:miter lim="400000"/>
          </a:ln>
        </p:spPr>
        <p:txBody>
          <a:bodyPr lIns="38100" tIns="38100" rIns="38100" bIns="38100" anchor="ctr"/>
          <a:lstStyle/>
          <a:p>
            <a:pPr defTabSz="647700">
              <a:lnSpc>
                <a:spcPts val="3100"/>
              </a:lnSpc>
              <a:tabLst>
                <a:tab pos="1511300" algn="l"/>
              </a:tabLst>
              <a:defRPr sz="26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0" name="% javac PQfunctions1b.java…"/>
          <p:cNvSpPr/>
          <p:nvPr/>
        </p:nvSpPr>
        <p:spPr>
          <a:xfrm>
            <a:off x="12623800" y="6629400"/>
            <a:ext cx="11277600" cy="4510406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% </a:t>
            </a:r>
            <a:r>
              <a:rPr dirty="0" err="1">
                <a:latin typeface="Lucida Sans Typewriter" panose="020B0509030504030204" pitchFamily="49" charset="77"/>
              </a:rPr>
              <a:t>javac</a:t>
            </a:r>
            <a:r>
              <a:rPr dirty="0">
                <a:latin typeface="Lucida Sans Typewriter" panose="020B0509030504030204" pitchFamily="49" charset="77"/>
              </a:rPr>
              <a:t> PQ</a:t>
            </a:r>
            <a:r>
              <a:rPr sz="2700" dirty="0">
                <a:uFill>
                  <a:solidFill>
                    <a:srgbClr val="000000"/>
                  </a:solidFill>
                </a:uFill>
                <a:latin typeface="Lucida Sans Typewriter" panose="020B0509030504030204" pitchFamily="49" charset="77"/>
              </a:rPr>
              <a:t>functions</a:t>
            </a:r>
            <a:r>
              <a:rPr dirty="0">
                <a:latin typeface="Lucida Sans Typewriter" panose="020B0509030504030204" pitchFamily="49" charset="77"/>
              </a:rPr>
              <a:t>1b.java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PQ</a:t>
            </a:r>
            <a:r>
              <a:rPr sz="2700" dirty="0">
                <a:uFill>
                  <a:solidFill>
                    <a:srgbClr val="000000"/>
                  </a:solidFill>
                </a:uFill>
                <a:latin typeface="Lucida Sans Typewriter" panose="020B0509030504030204" pitchFamily="49" charset="77"/>
              </a:rPr>
              <a:t>functions</a:t>
            </a:r>
            <a:r>
              <a:rPr dirty="0">
                <a:latin typeface="Lucida Sans Typewriter" panose="020B0509030504030204" pitchFamily="49" charset="77"/>
              </a:rPr>
              <a:t>1b.java:5: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is already defined in cube(int)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 ^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1 error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op quiz 1c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1c on functions</a:t>
            </a:r>
          </a:p>
        </p:txBody>
      </p:sp>
      <p:sp>
        <p:nvSpPr>
          <p:cNvPr id="353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when you compile and run the following code?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55" name="public class PQfunctions1c…"/>
          <p:cNvSpPr/>
          <p:nvPr/>
        </p:nvSpPr>
        <p:spPr>
          <a:xfrm>
            <a:off x="2091266" y="3387725"/>
            <a:ext cx="9867901" cy="7400937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PQfunctions1c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int cube(int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N = Integer.parseInt(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[0]);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&lt;= N;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dirty="0" err="1">
                <a:latin typeface="Lucida Sans Typewriter" panose="020B0509030504030204" pitchFamily="49" charset="77"/>
              </a:rPr>
              <a:t>StdOut.println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+ " " + cube(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op quiz 1c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1c on functions</a:t>
            </a:r>
          </a:p>
        </p:txBody>
      </p:sp>
      <p:sp>
        <p:nvSpPr>
          <p:cNvPr id="358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when you compile and run the following code?</a:t>
            </a:r>
          </a:p>
        </p:txBody>
      </p:sp>
      <p:sp>
        <p:nvSpPr>
          <p:cNvPr id="3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60" name="public class PQ6_1c…"/>
          <p:cNvSpPr/>
          <p:nvPr/>
        </p:nvSpPr>
        <p:spPr>
          <a:xfrm>
            <a:off x="1511300" y="3387725"/>
            <a:ext cx="9867901" cy="7400937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PQ6_1c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int cube(int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args)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N = Integer.parseInt(args[0]);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&lt;= N;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dirty="0" err="1">
                <a:latin typeface="Lucida Sans Typewriter" panose="020B0509030504030204" pitchFamily="49" charset="77"/>
              </a:rPr>
              <a:t>StdOut.println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+ " " + cube(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361" name="A. Won't compile. Need return statement."/>
          <p:cNvSpPr txBox="1"/>
          <p:nvPr/>
        </p:nvSpPr>
        <p:spPr>
          <a:xfrm>
            <a:off x="13411200" y="3695700"/>
            <a:ext cx="9169400" cy="1168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800"/>
              </a:lnSpc>
              <a:tabLst>
                <a:tab pos="1168400" algn="l"/>
              </a:tabLst>
              <a:defRPr sz="32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A. </a:t>
            </a:r>
            <a:r>
              <a:rPr>
                <a:solidFill>
                  <a:srgbClr val="000000"/>
                </a:solidFill>
              </a:rPr>
              <a:t>Won't compile. Need </a:t>
            </a:r>
            <a:r>
              <a: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return</a:t>
            </a:r>
            <a:r>
              <a:rPr>
                <a:solidFill>
                  <a:srgbClr val="000000"/>
                </a:solidFill>
              </a:rPr>
              <a:t> statement.</a:t>
            </a:r>
          </a:p>
        </p:txBody>
      </p:sp>
      <p:sp>
        <p:nvSpPr>
          <p:cNvPr id="362" name="% javac PQfunctions1c.java…"/>
          <p:cNvSpPr/>
          <p:nvPr/>
        </p:nvSpPr>
        <p:spPr>
          <a:xfrm>
            <a:off x="13004800" y="6629400"/>
            <a:ext cx="9982200" cy="4017646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% </a:t>
            </a:r>
            <a:r>
              <a:rPr dirty="0" err="1">
                <a:latin typeface="Lucida Sans Typewriter" panose="020B0509030504030204" pitchFamily="49" charset="77"/>
              </a:rPr>
              <a:t>javac</a:t>
            </a:r>
            <a:r>
              <a:rPr dirty="0">
                <a:latin typeface="Lucida Sans Typewriter" panose="020B0509030504030204" pitchFamily="49" charset="77"/>
              </a:rPr>
              <a:t> PQ</a:t>
            </a:r>
            <a:r>
              <a:rPr sz="2700" dirty="0">
                <a:uFill>
                  <a:solidFill>
                    <a:srgbClr val="000000"/>
                  </a:solidFill>
                </a:uFill>
                <a:latin typeface="Lucida Sans Typewriter" panose="020B0509030504030204" pitchFamily="49" charset="77"/>
              </a:rPr>
              <a:t>functions</a:t>
            </a:r>
            <a:r>
              <a:rPr dirty="0">
                <a:latin typeface="Lucida Sans Typewriter" panose="020B0509030504030204" pitchFamily="49" charset="77"/>
              </a:rPr>
              <a:t>1c.java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PQ</a:t>
            </a:r>
            <a:r>
              <a:rPr sz="2700" dirty="0">
                <a:uFill>
                  <a:solidFill>
                    <a:srgbClr val="000000"/>
                  </a:solidFill>
                </a:uFill>
                <a:latin typeface="Lucida Sans Typewriter" panose="020B0509030504030204" pitchFamily="49" charset="77"/>
              </a:rPr>
              <a:t>functions</a:t>
            </a:r>
            <a:r>
              <a:rPr dirty="0">
                <a:latin typeface="Lucida Sans Typewriter" panose="020B0509030504030204" pitchFamily="49" charset="77"/>
              </a:rPr>
              <a:t>1c.java:6: missing return statement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^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1 error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5. Functions and Libr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7</a:t>
            </a:r>
            <a:r>
              <a:rPr dirty="0"/>
              <a:t>. Functions and </a:t>
            </a:r>
            <a:r>
              <a:rPr lang="en-US" dirty="0"/>
              <a:t>Modules</a:t>
            </a:r>
            <a:endParaRPr dirty="0"/>
          </a:p>
        </p:txBody>
      </p:sp>
      <p:sp>
        <p:nvSpPr>
          <p:cNvPr id="112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Basic concepts</a:t>
            </a:r>
            <a:endParaRPr dirty="0">
              <a:solidFill>
                <a:srgbClr val="A9A9A9"/>
              </a:solidFill>
            </a:endParaRP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Modular programming and libraries</a:t>
            </a:r>
          </a:p>
        </p:txBody>
      </p:sp>
      <p:sp>
        <p:nvSpPr>
          <p:cNvPr id="7" name="CS.1.A.Basics.Why">
            <a:extLst>
              <a:ext uri="{FF2B5EF4-FFF2-40B4-BE49-F238E27FC236}">
                <a16:creationId xmlns:a16="http://schemas.microsoft.com/office/drawing/2014/main" id="{0768C637-5B84-4603-9FD7-9DDF35B7898C}"/>
              </a:ext>
            </a:extLst>
          </p:cNvPr>
          <p:cNvSpPr txBox="1"/>
          <p:nvPr/>
        </p:nvSpPr>
        <p:spPr>
          <a:xfrm>
            <a:off x="591464" y="12286159"/>
            <a:ext cx="6946901" cy="769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 marL="82550" marR="82550" defTabSz="1828800">
              <a:lnSpc>
                <a:spcPts val="2300"/>
              </a:lnSpc>
              <a:defRPr sz="2400" b="1" spc="264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r>
              <a:rPr lang="en-US" sz="2000" dirty="0"/>
              <a:t>Adopted and modified from Slides by Sedgewick and Wayne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op quiz 1d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1d on functions</a:t>
            </a:r>
          </a:p>
        </p:txBody>
      </p:sp>
      <p:sp>
        <p:nvSpPr>
          <p:cNvPr id="365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when you compile and run the following code?</a:t>
            </a:r>
          </a:p>
        </p:txBody>
      </p:sp>
      <p:sp>
        <p:nvSpPr>
          <p:cNvPr id="3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67" name="public class PQfunctions1d…"/>
          <p:cNvSpPr/>
          <p:nvPr/>
        </p:nvSpPr>
        <p:spPr>
          <a:xfrm>
            <a:off x="1270000" y="3314700"/>
            <a:ext cx="9867901" cy="7901074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PQfunctions1d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int cube(int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return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args)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N = Integer.parseInt(args[0]);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&lt;= N;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dirty="0" err="1">
                <a:latin typeface="Lucida Sans Typewriter" panose="020B0509030504030204" pitchFamily="49" charset="77"/>
              </a:rPr>
              <a:t>StdOut.println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+ " " + cube(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op quiz 1d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1d on functions</a:t>
            </a:r>
          </a:p>
        </p:txBody>
      </p:sp>
      <p:sp>
        <p:nvSpPr>
          <p:cNvPr id="370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when you compile and run the following code?</a:t>
            </a:r>
          </a:p>
        </p:txBody>
      </p:sp>
      <p:sp>
        <p:nvSpPr>
          <p:cNvPr id="3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72" name="public class PQfunctions1d…"/>
          <p:cNvSpPr/>
          <p:nvPr/>
        </p:nvSpPr>
        <p:spPr>
          <a:xfrm>
            <a:off x="1589243" y="3387724"/>
            <a:ext cx="9867901" cy="7901074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PQfunctions1d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int cube(int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return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args)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N = Integer.parseInt(args[0]);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&lt;= N;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dirty="0" err="1">
                <a:latin typeface="Lucida Sans Typewriter" panose="020B0509030504030204" pitchFamily="49" charset="77"/>
              </a:rPr>
              <a:t>StdOut.println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+ " " + cube(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373" name="% javac PQfunctions1d.java…"/>
          <p:cNvSpPr/>
          <p:nvPr/>
        </p:nvSpPr>
        <p:spPr>
          <a:xfrm>
            <a:off x="12746154" y="7640444"/>
            <a:ext cx="6946900" cy="5694556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% </a:t>
            </a:r>
            <a:r>
              <a:rPr dirty="0" err="1">
                <a:latin typeface="Lucida Sans Typewriter" panose="020B0509030504030204" pitchFamily="49" charset="77"/>
              </a:rPr>
              <a:t>javac</a:t>
            </a:r>
            <a:r>
              <a:rPr dirty="0">
                <a:latin typeface="Lucida Sans Typewriter" panose="020B0509030504030204" pitchFamily="49" charset="77"/>
              </a:rPr>
              <a:t> PQ</a:t>
            </a:r>
            <a:r>
              <a:rPr sz="2700" dirty="0">
                <a:uFill>
                  <a:solidFill>
                    <a:srgbClr val="000000"/>
                  </a:solidFill>
                </a:uFill>
                <a:latin typeface="Lucida Sans Typewriter" panose="020B0509030504030204" pitchFamily="49" charset="77"/>
              </a:rPr>
              <a:t>functions</a:t>
            </a:r>
            <a:r>
              <a:rPr dirty="0">
                <a:latin typeface="Lucida Sans Typewriter" panose="020B0509030504030204" pitchFamily="49" charset="77"/>
              </a:rPr>
              <a:t>1d.java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% java PQ</a:t>
            </a:r>
            <a:r>
              <a:rPr sz="2700" dirty="0">
                <a:uFill>
                  <a:solidFill>
                    <a:srgbClr val="000000"/>
                  </a:solidFill>
                </a:uFill>
                <a:latin typeface="Lucida Sans Typewriter" panose="020B0509030504030204" pitchFamily="49" charset="77"/>
              </a:rPr>
              <a:t>functions</a:t>
            </a:r>
            <a:r>
              <a:rPr dirty="0">
                <a:latin typeface="Lucida Sans Typewriter" panose="020B0509030504030204" pitchFamily="49" charset="77"/>
              </a:rPr>
              <a:t>1d 6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1 1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2 8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3 27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4 64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5 125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6 216</a:t>
            </a:r>
          </a:p>
        </p:txBody>
      </p:sp>
      <p:sp>
        <p:nvSpPr>
          <p:cNvPr id="374" name="A. Works. The i in cube() is…"/>
          <p:cNvSpPr txBox="1"/>
          <p:nvPr/>
        </p:nvSpPr>
        <p:spPr>
          <a:xfrm>
            <a:off x="12471400" y="3034665"/>
            <a:ext cx="10172700" cy="4229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500"/>
              </a:lnSpc>
              <a:spcBef>
                <a:spcPts val="1800"/>
              </a:spcBef>
              <a:tabLst>
                <a:tab pos="1168400" algn="l"/>
              </a:tabLst>
              <a:defRPr sz="32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A. </a:t>
            </a:r>
            <a:r>
              <a:rPr dirty="0">
                <a:solidFill>
                  <a:srgbClr val="000000"/>
                </a:solidFill>
              </a:rPr>
              <a:t>Works. The </a:t>
            </a:r>
            <a:r>
              <a:rPr dirty="0" err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dirty="0">
                <a:solidFill>
                  <a:srgbClr val="000000"/>
                </a:solidFill>
              </a:rPr>
              <a:t> in </a:t>
            </a:r>
            <a:r>
              <a:rPr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cube()</a:t>
            </a:r>
            <a:r>
              <a:rPr dirty="0">
                <a:solidFill>
                  <a:srgbClr val="000000"/>
                </a:solidFill>
              </a:rPr>
              <a:t> is</a:t>
            </a:r>
          </a:p>
          <a:p>
            <a:pPr marL="760379" lvl="1" indent="-303179" defTabSz="647700">
              <a:lnSpc>
                <a:spcPts val="45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2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Declared and initialized as an argument.</a:t>
            </a:r>
          </a:p>
          <a:p>
            <a:pPr marL="760379" lvl="1" indent="-303179" defTabSz="647700">
              <a:lnSpc>
                <a:spcPts val="45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2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Different from the </a:t>
            </a: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dirty="0"/>
              <a:t> in 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main()</a:t>
            </a:r>
            <a:r>
              <a:rPr dirty="0"/>
              <a:t>.</a:t>
            </a:r>
          </a:p>
          <a:p>
            <a:pPr defTabSz="647700">
              <a:lnSpc>
                <a:spcPts val="4500"/>
              </a:lnSpc>
              <a:spcBef>
                <a:spcPts val="1800"/>
              </a:spcBef>
              <a:tabLst>
                <a:tab pos="2476500" algn="l"/>
              </a:tabLst>
              <a:defRPr sz="32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BUT changing values of function arguments is sufficiently confusing to be deemed bad style for this course.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  <p:bldP spid="374" grpId="0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1e on functions</a:t>
            </a:r>
          </a:p>
        </p:txBody>
      </p:sp>
      <p:sp>
        <p:nvSpPr>
          <p:cNvPr id="377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when you compile and run the following code?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79" name="public class PQfunctions1e…"/>
          <p:cNvSpPr/>
          <p:nvPr/>
        </p:nvSpPr>
        <p:spPr>
          <a:xfrm>
            <a:off x="1270000" y="3314700"/>
            <a:ext cx="9867901" cy="7400937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PQfunctions1e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int cube(int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return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N = Integer.parseInt(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[0]);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&lt;= N;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dirty="0" err="1">
                <a:latin typeface="Lucida Sans Typewriter" panose="020B0509030504030204" pitchFamily="49" charset="77"/>
              </a:rPr>
              <a:t>StdOut.println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+ " " + cube(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 quiz 1e on functions</a:t>
            </a:r>
          </a:p>
        </p:txBody>
      </p:sp>
      <p:sp>
        <p:nvSpPr>
          <p:cNvPr id="382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Q. </a:t>
            </a:r>
            <a:r>
              <a:rPr>
                <a:solidFill>
                  <a:srgbClr val="000000"/>
                </a:solidFill>
              </a:rPr>
              <a:t>What happens when you compile and run the following code?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84" name="public class PQfunctions1e…"/>
          <p:cNvSpPr/>
          <p:nvPr/>
        </p:nvSpPr>
        <p:spPr>
          <a:xfrm>
            <a:off x="1445807" y="3314700"/>
            <a:ext cx="9867901" cy="7400937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public class PQfunctions1e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int cube(int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return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*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public static void main(String[] 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int N = Integer.parseInt(</a:t>
            </a:r>
            <a:r>
              <a:rPr dirty="0" err="1">
                <a:latin typeface="Lucida Sans Typewriter" panose="020B0509030504030204" pitchFamily="49" charset="77"/>
              </a:rPr>
              <a:t>args</a:t>
            </a:r>
            <a:r>
              <a:rPr dirty="0">
                <a:latin typeface="Lucida Sans Typewriter" panose="020B0509030504030204" pitchFamily="49" charset="77"/>
              </a:rPr>
              <a:t>[0]);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for (int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= 1;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&lt;= N; 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++)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      </a:t>
            </a:r>
            <a:r>
              <a:rPr dirty="0" err="1">
                <a:latin typeface="Lucida Sans Typewriter" panose="020B0509030504030204" pitchFamily="49" charset="77"/>
              </a:rPr>
              <a:t>StdOut.println</a:t>
            </a:r>
            <a:r>
              <a:rPr dirty="0">
                <a:latin typeface="Lucida Sans Typewriter" panose="020B0509030504030204" pitchFamily="49" charset="77"/>
              </a:rPr>
              <a:t>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 + " " + cube(</a:t>
            </a:r>
            <a:r>
              <a:rPr dirty="0" err="1">
                <a:latin typeface="Lucida Sans Typewriter" panose="020B0509030504030204" pitchFamily="49" charset="77"/>
              </a:rPr>
              <a:t>i</a:t>
            </a:r>
            <a:r>
              <a:rPr dirty="0">
                <a:latin typeface="Lucida Sans Typewriter" panose="020B0509030504030204" pitchFamily="49" charset="77"/>
              </a:rPr>
              <a:t>));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385" name="A. Works fine. Preferred (compact) code."/>
          <p:cNvSpPr txBox="1"/>
          <p:nvPr/>
        </p:nvSpPr>
        <p:spPr>
          <a:xfrm>
            <a:off x="13411200" y="3695700"/>
            <a:ext cx="9169400" cy="1041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800"/>
              </a:lnSpc>
              <a:tabLst>
                <a:tab pos="1168400" algn="l"/>
              </a:tabLst>
              <a:defRPr sz="32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A. </a:t>
            </a:r>
            <a:r>
              <a:rPr>
                <a:solidFill>
                  <a:srgbClr val="000000"/>
                </a:solidFill>
              </a:rPr>
              <a:t>Works fine. Preferred (compact) code.</a:t>
            </a:r>
          </a:p>
        </p:txBody>
      </p:sp>
      <p:sp>
        <p:nvSpPr>
          <p:cNvPr id="386" name="% javac PQfunctions1e.java…"/>
          <p:cNvSpPr/>
          <p:nvPr/>
        </p:nvSpPr>
        <p:spPr>
          <a:xfrm>
            <a:off x="13411200" y="4984595"/>
            <a:ext cx="6261100" cy="5832088"/>
          </a:xfrm>
          <a:prstGeom prst="rect">
            <a:avLst/>
          </a:prstGeom>
          <a:solidFill>
            <a:srgbClr val="FFFFFF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9900" tIns="469900" rIns="469900" bIns="469900"/>
          <a:lstStyle/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% </a:t>
            </a:r>
            <a:r>
              <a:rPr dirty="0" err="1">
                <a:latin typeface="Lucida Sans Typewriter" panose="020B0509030504030204" pitchFamily="49" charset="77"/>
              </a:rPr>
              <a:t>javac</a:t>
            </a:r>
            <a:r>
              <a:rPr dirty="0">
                <a:latin typeface="Lucida Sans Typewriter" panose="020B0509030504030204" pitchFamily="49" charset="77"/>
              </a:rPr>
              <a:t> PQ</a:t>
            </a:r>
            <a:r>
              <a:rPr sz="2700" dirty="0">
                <a:uFill>
                  <a:solidFill>
                    <a:srgbClr val="000000"/>
                  </a:solidFill>
                </a:uFill>
                <a:latin typeface="Lucida Sans Typewriter" panose="020B0509030504030204" pitchFamily="49" charset="77"/>
              </a:rPr>
              <a:t>functions</a:t>
            </a:r>
            <a:r>
              <a:rPr dirty="0">
                <a:latin typeface="Lucida Sans Typewriter" panose="020B0509030504030204" pitchFamily="49" charset="77"/>
              </a:rPr>
              <a:t>1e.java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% java PQ</a:t>
            </a:r>
            <a:r>
              <a:rPr sz="2700" dirty="0">
                <a:uFill>
                  <a:solidFill>
                    <a:srgbClr val="000000"/>
                  </a:solidFill>
                </a:uFill>
                <a:latin typeface="Lucida Sans Typewriter" panose="020B0509030504030204" pitchFamily="49" charset="77"/>
              </a:rPr>
              <a:t>functions</a:t>
            </a:r>
            <a:r>
              <a:rPr dirty="0">
                <a:latin typeface="Lucida Sans Typewriter" panose="020B0509030504030204" pitchFamily="49" charset="77"/>
              </a:rPr>
              <a:t>1e 6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1 1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2 8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3 27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4 64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5 125</a:t>
            </a:r>
          </a:p>
          <a:p>
            <a:pPr marL="7224" marR="7224" defTabSz="1295400">
              <a:lnSpc>
                <a:spcPct val="170000"/>
              </a:lnSpc>
              <a:defRPr sz="2400">
                <a:uFill>
                  <a:solidFill>
                    <a:srgbClr val="0433FF"/>
                  </a:solidFill>
                </a:uFill>
              </a:defRPr>
            </a:pPr>
            <a:r>
              <a:rPr dirty="0">
                <a:latin typeface="Lucida Sans Typewriter" panose="020B0509030504030204" pitchFamily="49" charset="77"/>
              </a:rPr>
              <a:t>6 216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Function call stack</a:t>
            </a:r>
            <a:endParaRPr dirty="0"/>
          </a:p>
        </p:txBody>
      </p:sp>
      <p:sp>
        <p:nvSpPr>
          <p:cNvPr id="382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Q. </a:t>
            </a:r>
            <a:r>
              <a:rPr dirty="0">
                <a:solidFill>
                  <a:srgbClr val="000000"/>
                </a:solidFill>
              </a:rPr>
              <a:t>What happens when you </a:t>
            </a:r>
            <a:r>
              <a:rPr lang="en-US" dirty="0">
                <a:solidFill>
                  <a:srgbClr val="000000"/>
                </a:solidFill>
              </a:rPr>
              <a:t>call a function?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84" name="public class PQfunctions1e…"/>
          <p:cNvSpPr/>
          <p:nvPr/>
        </p:nvSpPr>
        <p:spPr>
          <a:xfrm>
            <a:off x="1582234" y="3155736"/>
            <a:ext cx="13591333" cy="6858288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9900" tIns="469900" rIns="469900" bIns="469900">
            <a:spAutoFit/>
          </a:bodyPr>
          <a:lstStyle/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public class </a:t>
            </a:r>
            <a:r>
              <a:rPr lang="en-US" sz="2400" dirty="0">
                <a:latin typeface="Lucida Sans Typewriter" panose="020B0509030504030204" pitchFamily="49" charset="77"/>
              </a:rPr>
              <a:t>Demo</a:t>
            </a:r>
            <a:endParaRPr sz="2400" dirty="0">
              <a:latin typeface="Lucida Sans Typewriter" panose="020B0509030504030204" pitchFamily="49" charset="77"/>
            </a:endParaRP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{</a:t>
            </a:r>
            <a:endParaRPr lang="en-US" sz="2400" dirty="0">
              <a:latin typeface="Lucida Sans Typewriter" panose="020B0509030504030204" pitchFamily="49" charset="77"/>
            </a:endParaRP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latin typeface="Lucida Sans Typewriter" panose="020B0509030504030204" pitchFamily="49" charset="77"/>
              </a:rPr>
              <a:t>    </a:t>
            </a:r>
            <a:r>
              <a:rPr lang="en-US" sz="24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public static int </a:t>
            </a:r>
            <a:r>
              <a:rPr lang="en-US" sz="2400" dirty="0" err="1">
                <a:solidFill>
                  <a:srgbClr val="FF0000"/>
                </a:solidFill>
                <a:latin typeface="Lucida Sans Typewriter" panose="020B0509030504030204" pitchFamily="49" charset="77"/>
              </a:rPr>
              <a:t>methodA</a:t>
            </a:r>
            <a:r>
              <a:rPr lang="en-US" sz="24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()  { 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Lucida Sans Typewriter" panose="020B0509030504030204" pitchFamily="49" charset="77"/>
              </a:rPr>
              <a:t>methodB</a:t>
            </a:r>
            <a:r>
              <a:rPr lang="en-US" sz="24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(); // calls method B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    }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latin typeface="Lucida Sans Typewriter" panose="020B0509030504030204" pitchFamily="49" charset="77"/>
              </a:rPr>
              <a:t>    </a:t>
            </a:r>
            <a:r>
              <a:rPr lang="en-US" sz="24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public static int </a:t>
            </a:r>
            <a:r>
              <a:rPr lang="en-US" sz="2400" dirty="0" err="1">
                <a:solidFill>
                  <a:srgbClr val="00B050"/>
                </a:solidFill>
                <a:latin typeface="Lucida Sans Typewriter" panose="020B0509030504030204" pitchFamily="49" charset="77"/>
              </a:rPr>
              <a:t>methodB</a:t>
            </a:r>
            <a:r>
              <a:rPr lang="en-US" sz="24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()  { 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	</a:t>
            </a:r>
            <a:r>
              <a:rPr lang="en-US" sz="2400" dirty="0" err="1">
                <a:solidFill>
                  <a:srgbClr val="00B050"/>
                </a:solidFill>
                <a:latin typeface="Lucida Sans Typewriter" panose="020B0509030504030204" pitchFamily="49" charset="77"/>
              </a:rPr>
              <a:t>methodC</a:t>
            </a:r>
            <a:r>
              <a:rPr lang="en-US" sz="24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(); // calls method C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    }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latin typeface="Lucida Sans Typewriter" panose="020B0509030504030204" pitchFamily="49" charset="77"/>
              </a:rPr>
              <a:t>    </a:t>
            </a:r>
            <a:r>
              <a:rPr lang="en-US" sz="2400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public static int </a:t>
            </a:r>
            <a:r>
              <a:rPr lang="en-US" sz="2400" dirty="0" err="1">
                <a:solidFill>
                  <a:srgbClr val="0070C0"/>
                </a:solidFill>
                <a:latin typeface="Lucida Sans Typewriter" panose="020B0509030504030204" pitchFamily="49" charset="77"/>
              </a:rPr>
              <a:t>methodC</a:t>
            </a:r>
            <a:r>
              <a:rPr lang="en-US" sz="2400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() { 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	…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    }</a:t>
            </a:r>
            <a:endParaRPr sz="2400" dirty="0">
              <a:solidFill>
                <a:srgbClr val="0070C0"/>
              </a:solidFill>
              <a:latin typeface="Lucida Sans Typewriter" panose="020B0509030504030204" pitchFamily="49" charset="77"/>
            </a:endParaRP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en-US" sz="2400" dirty="0">
              <a:latin typeface="Lucida Sans Typewriter" panose="020B0509030504030204" pitchFamily="49" charset="77"/>
            </a:endParaRP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latin typeface="Lucida Sans Typewriter" panose="020B0509030504030204" pitchFamily="49" charset="77"/>
              </a:rPr>
              <a:t>    </a:t>
            </a:r>
            <a:r>
              <a:rPr sz="2400" dirty="0">
                <a:latin typeface="Lucida Sans Typewriter" panose="020B0509030504030204" pitchFamily="49" charset="77"/>
              </a:rPr>
              <a:t>public static void main(String[] </a:t>
            </a:r>
            <a:r>
              <a:rPr sz="2400" dirty="0" err="1">
                <a:latin typeface="Lucida Sans Typewriter" panose="020B0509030504030204" pitchFamily="49" charset="77"/>
              </a:rPr>
              <a:t>args</a:t>
            </a:r>
            <a:r>
              <a:rPr sz="2400" dirty="0">
                <a:latin typeface="Lucida Sans Typewriter" panose="020B0509030504030204" pitchFamily="49" charset="77"/>
              </a:rPr>
              <a:t>){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      </a:t>
            </a:r>
            <a:r>
              <a:rPr lang="en-US" sz="2400" dirty="0" err="1">
                <a:latin typeface="Lucida Sans Typewriter" panose="020B0509030504030204" pitchFamily="49" charset="77"/>
              </a:rPr>
              <a:t>methodA</a:t>
            </a:r>
            <a:r>
              <a:rPr lang="en-US" sz="2400" dirty="0">
                <a:latin typeface="Lucida Sans Typewriter" panose="020B0509030504030204" pitchFamily="49" charset="77"/>
              </a:rPr>
              <a:t>(); // call </a:t>
            </a:r>
            <a:r>
              <a:rPr lang="en-US" sz="2400" dirty="0" err="1">
                <a:latin typeface="Lucida Sans Typewriter" panose="020B0509030504030204" pitchFamily="49" charset="77"/>
              </a:rPr>
              <a:t>methodA</a:t>
            </a:r>
            <a:endParaRPr sz="2400" dirty="0">
              <a:latin typeface="Lucida Sans Typewriter" panose="020B0509030504030204" pitchFamily="49" charset="77"/>
            </a:endParaRP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   </a:t>
            </a:r>
            <a:r>
              <a:rPr lang="en-US" sz="2400" dirty="0">
                <a:latin typeface="Lucida Sans Typewriter" panose="020B0509030504030204" pitchFamily="49" charset="77"/>
              </a:rPr>
              <a:t> </a:t>
            </a:r>
            <a:r>
              <a:rPr sz="2400" dirty="0">
                <a:latin typeface="Lucida Sans Typewriter" panose="020B0509030504030204" pitchFamily="49" charset="77"/>
              </a:rPr>
              <a:t>}</a:t>
            </a:r>
          </a:p>
          <a:p>
            <a:pPr marL="10159" marR="10159" defTabSz="647700"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}</a:t>
            </a:r>
          </a:p>
        </p:txBody>
      </p:sp>
      <p:pic>
        <p:nvPicPr>
          <p:cNvPr id="1026" name="Picture 2" descr="Image result for java function call stack">
            <a:extLst>
              <a:ext uri="{FF2B5EF4-FFF2-40B4-BE49-F238E27FC236}">
                <a16:creationId xmlns:a16="http://schemas.microsoft.com/office/drawing/2014/main" id="{E6149421-BAB4-43D6-A70A-3EA23BF2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3802" y="3544384"/>
            <a:ext cx="6107847" cy="73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Q. What happens when you compile and run the following code?">
            <a:extLst>
              <a:ext uri="{FF2B5EF4-FFF2-40B4-BE49-F238E27FC236}">
                <a16:creationId xmlns:a16="http://schemas.microsoft.com/office/drawing/2014/main" id="{5D11505F-5311-4C8B-A626-BE093DD23568}"/>
              </a:ext>
            </a:extLst>
          </p:cNvPr>
          <p:cNvSpPr txBox="1">
            <a:spLocks/>
          </p:cNvSpPr>
          <p:nvPr/>
        </p:nvSpPr>
        <p:spPr>
          <a:xfrm>
            <a:off x="1269999" y="10968611"/>
            <a:ext cx="18177727" cy="19387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 </a:t>
            </a:r>
            <a:r>
              <a:rPr lang="en-US" dirty="0">
                <a:solidFill>
                  <a:schemeClr val="tx1"/>
                </a:solidFill>
              </a:rPr>
              <a:t>A function call stack is created. A call stack contains information about function variables and other system information.  In the above case, </a:t>
            </a:r>
            <a:r>
              <a:rPr lang="en-US" dirty="0" err="1">
                <a:solidFill>
                  <a:schemeClr val="tx1"/>
                </a:solidFill>
              </a:rPr>
              <a:t>methodA</a:t>
            </a:r>
            <a:r>
              <a:rPr lang="en-US" dirty="0">
                <a:solidFill>
                  <a:schemeClr val="tx1"/>
                </a:solidFill>
              </a:rPr>
              <a:t> call from main result in series of function calls.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69DC21-93A9-4854-9D09-AD5B16CE674C}"/>
              </a:ext>
            </a:extLst>
          </p:cNvPr>
          <p:cNvSpPr txBox="1"/>
          <p:nvPr/>
        </p:nvSpPr>
        <p:spPr>
          <a:xfrm>
            <a:off x="20810582" y="381000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</a:t>
            </a:r>
            <a:r>
              <a:rPr lang="en-US" sz="3200" dirty="0"/>
              <a:t>7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.1f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9B947-C6F3-4DD9-A7E8-8C42CC222FBC}"/>
              </a:ext>
            </a:extLst>
          </p:cNvPr>
          <p:cNvSpPr txBox="1"/>
          <p:nvPr/>
        </p:nvSpPr>
        <p:spPr>
          <a:xfrm>
            <a:off x="15173567" y="354599"/>
            <a:ext cx="5365266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Explain and illustrate the call stack for a program that includes multiple method calls.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820058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Tracing a function call stack</a:t>
            </a:r>
            <a:endParaRPr dirty="0"/>
          </a:p>
        </p:txBody>
      </p:sp>
      <p:sp>
        <p:nvSpPr>
          <p:cNvPr id="382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Q. </a:t>
            </a:r>
            <a:r>
              <a:rPr dirty="0">
                <a:solidFill>
                  <a:srgbClr val="000000"/>
                </a:solidFill>
              </a:rPr>
              <a:t>What </a:t>
            </a:r>
            <a:r>
              <a:rPr lang="en-US" dirty="0">
                <a:solidFill>
                  <a:srgbClr val="000000"/>
                </a:solidFill>
              </a:rPr>
              <a:t>is the output of the following code?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84" name="public class PQfunctions1e…"/>
          <p:cNvSpPr/>
          <p:nvPr/>
        </p:nvSpPr>
        <p:spPr>
          <a:xfrm>
            <a:off x="1582234" y="3155736"/>
            <a:ext cx="12303887" cy="6900800"/>
          </a:xfrm>
          <a:prstGeom prst="rect">
            <a:avLst/>
          </a:prstGeom>
          <a:solidFill>
            <a:srgbClr val="EBEBEB"/>
          </a:solidFill>
          <a:ln w="254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9900" tIns="469900" rIns="469900" bIns="469900">
            <a:spAutoFit/>
          </a:bodyPr>
          <a:lstStyle/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public class </a:t>
            </a:r>
            <a:r>
              <a:rPr lang="en-US" sz="2400" dirty="0">
                <a:latin typeface="Lucida Sans Typewriter" panose="020B0509030504030204" pitchFamily="49" charset="77"/>
              </a:rPr>
              <a:t>Demo2</a:t>
            </a:r>
            <a:endParaRPr sz="2400" dirty="0">
              <a:latin typeface="Lucida Sans Typewriter" panose="020B0509030504030204" pitchFamily="49" charset="77"/>
            </a:endParaRP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{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   public static int </a:t>
            </a:r>
            <a:r>
              <a:rPr lang="en-US" sz="2400" dirty="0">
                <a:latin typeface="Lucida Sans Typewriter" panose="020B0509030504030204" pitchFamily="49" charset="77"/>
              </a:rPr>
              <a:t>add</a:t>
            </a:r>
            <a:r>
              <a:rPr sz="2400" dirty="0">
                <a:latin typeface="Lucida Sans Typewriter" panose="020B0509030504030204" pitchFamily="49" charset="77"/>
              </a:rPr>
              <a:t>(</a:t>
            </a:r>
            <a:r>
              <a:rPr lang="en-US" sz="2400" dirty="0">
                <a:latin typeface="Lucida Sans Typewriter" panose="020B0509030504030204" pitchFamily="49" charset="77"/>
              </a:rPr>
              <a:t>int a, int b</a:t>
            </a:r>
            <a:r>
              <a:rPr sz="2400" dirty="0">
                <a:latin typeface="Lucida Sans Typewriter" panose="020B0509030504030204" pitchFamily="49" charset="77"/>
              </a:rPr>
              <a:t>)</a:t>
            </a:r>
            <a:r>
              <a:rPr lang="en-US" sz="2400" dirty="0">
                <a:latin typeface="Lucida Sans Typewriter" panose="020B0509030504030204" pitchFamily="49" charset="77"/>
              </a:rPr>
              <a:t>  { return </a:t>
            </a:r>
            <a:r>
              <a:rPr lang="en-US" sz="2400" dirty="0" err="1">
                <a:latin typeface="Lucida Sans Typewriter" panose="020B0509030504030204" pitchFamily="49" charset="77"/>
              </a:rPr>
              <a:t>a+b</a:t>
            </a:r>
            <a:r>
              <a:rPr lang="en-US" sz="2400" dirty="0">
                <a:latin typeface="Lucida Sans Typewriter" panose="020B0509030504030204" pitchFamily="49" charset="77"/>
              </a:rPr>
              <a:t>;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latin typeface="Lucida Sans Typewriter" panose="020B0509030504030204" pitchFamily="49" charset="77"/>
              </a:rPr>
              <a:t>   public static int multiply(int a, int b)  { return a*b;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latin typeface="Lucida Sans Typewriter" panose="020B0509030504030204" pitchFamily="49" charset="77"/>
              </a:rPr>
              <a:t>   public static int square(int a) { return a*a; }</a:t>
            </a:r>
            <a:endParaRPr sz="2400" dirty="0">
              <a:latin typeface="Lucida Sans Typewriter" panose="020B0509030504030204" pitchFamily="49" charset="77"/>
            </a:endParaRP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endParaRPr lang="en-US" sz="2400" dirty="0">
              <a:latin typeface="Lucida Sans Typewriter" panose="020B0509030504030204" pitchFamily="49" charset="77"/>
            </a:endParaRP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latin typeface="Lucida Sans Typewriter" panose="020B0509030504030204" pitchFamily="49" charset="77"/>
              </a:rPr>
              <a:t>  </a:t>
            </a:r>
            <a:r>
              <a:rPr sz="2400" dirty="0">
                <a:latin typeface="Lucida Sans Typewriter" panose="020B0509030504030204" pitchFamily="49" charset="77"/>
              </a:rPr>
              <a:t>public static void main(String[] </a:t>
            </a:r>
            <a:r>
              <a:rPr sz="2400" dirty="0" err="1">
                <a:latin typeface="Lucida Sans Typewriter" panose="020B0509030504030204" pitchFamily="49" charset="77"/>
              </a:rPr>
              <a:t>args</a:t>
            </a:r>
            <a:r>
              <a:rPr sz="2400" dirty="0">
                <a:latin typeface="Lucida Sans Typewriter" panose="020B0509030504030204" pitchFamily="49" charset="77"/>
              </a:rPr>
              <a:t>)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   {</a:t>
            </a:r>
            <a:endParaRPr lang="en-US" sz="2400" dirty="0">
              <a:latin typeface="Lucida Sans Typewriter" panose="020B0509030504030204" pitchFamily="49" charset="77"/>
            </a:endParaRP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lang="en-US" sz="2400" dirty="0">
                <a:latin typeface="Lucida Sans Typewriter" panose="020B0509030504030204" pitchFamily="49" charset="77"/>
              </a:rPr>
              <a:t>      int x = 3, y = 4;</a:t>
            </a:r>
            <a:endParaRPr sz="2400" dirty="0">
              <a:latin typeface="Lucida Sans Typewriter" panose="020B0509030504030204" pitchFamily="49" charset="77"/>
            </a:endParaRP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      </a:t>
            </a:r>
            <a:r>
              <a:rPr lang="en-US" sz="2400" dirty="0">
                <a:latin typeface="Lucida Sans Typewriter" panose="020B0509030504030204" pitchFamily="49" charset="77"/>
              </a:rPr>
              <a:t>int z = add(multiply(square(x), y), add(x, square(y));</a:t>
            </a:r>
            <a:endParaRPr sz="2400" dirty="0">
              <a:latin typeface="Lucida Sans Typewriter" panose="020B0509030504030204" pitchFamily="49" charset="77"/>
            </a:endParaRP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   }</a:t>
            </a:r>
          </a:p>
          <a:p>
            <a:pPr marL="10159" marR="10159" defTabSz="647700">
              <a:lnSpc>
                <a:spcPts val="3900"/>
              </a:lnSpc>
              <a:buClr>
                <a:srgbClr val="000112"/>
              </a:buClr>
              <a:buFont typeface="Courier New"/>
              <a:tabLst>
                <a:tab pos="1511300" algn="l"/>
              </a:tabLst>
              <a:defRPr sz="2700">
                <a:uFill>
                  <a:solidFill>
                    <a:srgbClr val="000000"/>
                  </a:solidFill>
                </a:uFill>
              </a:defRPr>
            </a:pPr>
            <a:r>
              <a:rPr sz="2400" dirty="0">
                <a:latin typeface="Lucida Sans Typewriter" panose="020B0509030504030204" pitchFamily="49" charset="77"/>
              </a:rPr>
              <a:t>}</a:t>
            </a:r>
          </a:p>
        </p:txBody>
      </p:sp>
      <p:sp>
        <p:nvSpPr>
          <p:cNvPr id="15" name="Q. What happens when you compile and run the following code?">
            <a:extLst>
              <a:ext uri="{FF2B5EF4-FFF2-40B4-BE49-F238E27FC236}">
                <a16:creationId xmlns:a16="http://schemas.microsoft.com/office/drawing/2014/main" id="{5D11505F-5311-4C8B-A626-BE093DD23568}"/>
              </a:ext>
            </a:extLst>
          </p:cNvPr>
          <p:cNvSpPr txBox="1">
            <a:spLocks/>
          </p:cNvSpPr>
          <p:nvPr/>
        </p:nvSpPr>
        <p:spPr>
          <a:xfrm>
            <a:off x="1270000" y="10968611"/>
            <a:ext cx="16586200" cy="19387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A. </a:t>
            </a:r>
            <a:r>
              <a:rPr lang="en-US" dirty="0">
                <a:solidFill>
                  <a:schemeClr val="tx1"/>
                </a:solidFill>
              </a:rPr>
              <a:t>This returns the value 55  </a:t>
            </a:r>
            <a:r>
              <a:rPr lang="en-US">
                <a:solidFill>
                  <a:schemeClr val="tx1"/>
                </a:solidFill>
              </a:rPr>
              <a:t>(explain)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9C3D-5A02-4796-A10B-841DE6E7E4F4}"/>
              </a:ext>
            </a:extLst>
          </p:cNvPr>
          <p:cNvSpPr txBox="1"/>
          <p:nvPr/>
        </p:nvSpPr>
        <p:spPr>
          <a:xfrm>
            <a:off x="2116579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</a:t>
            </a:r>
            <a:r>
              <a:rPr lang="en-US" sz="3200" dirty="0"/>
              <a:t>7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.1g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E19D4E-1FDB-41DA-966F-317FECA89AC9}"/>
              </a:ext>
            </a:extLst>
          </p:cNvPr>
          <p:cNvSpPr/>
          <p:nvPr/>
        </p:nvSpPr>
        <p:spPr>
          <a:xfrm>
            <a:off x="15526870" y="364446"/>
            <a:ext cx="60422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Trace and write programs that include methods having multiple return statements.</a:t>
            </a:r>
          </a:p>
          <a:p>
            <a:pPr lvl="0" defTabSz="647700" hangingPunct="1">
              <a:defRPr/>
            </a:pPr>
            <a:r>
              <a:rPr lang="en-US" dirty="0"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</a:p>
          <a:p>
            <a:endParaRPr lang="en-US" dirty="0"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120143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Understanding the method signature</a:t>
            </a:r>
            <a:endParaRPr dirty="0"/>
          </a:p>
        </p:txBody>
      </p:sp>
      <p:sp>
        <p:nvSpPr>
          <p:cNvPr id="382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0000"/>
                </a:solidFill>
              </a:rPr>
              <a:t>A method signature defines the form of the method. 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9C3D-5A02-4796-A10B-841DE6E7E4F4}"/>
              </a:ext>
            </a:extLst>
          </p:cNvPr>
          <p:cNvSpPr txBox="1"/>
          <p:nvPr/>
        </p:nvSpPr>
        <p:spPr>
          <a:xfrm>
            <a:off x="2116579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</a:t>
            </a:r>
            <a:r>
              <a:rPr lang="en-US" sz="3200" dirty="0"/>
              <a:t>7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.1i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23DC9-1C6A-45E5-BB47-D31E378BDFA3}"/>
              </a:ext>
            </a:extLst>
          </p:cNvPr>
          <p:cNvSpPr txBox="1"/>
          <p:nvPr/>
        </p:nvSpPr>
        <p:spPr>
          <a:xfrm>
            <a:off x="786394" y="13066304"/>
            <a:ext cx="3943350" cy="241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00" dirty="0">
                <a:hlinkClick r:id="rId3" tooltip="http://www.w3resource.com/java-tutorial/java-class-methods-instance-variables.php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sa/3.0/"/>
              </a:rPr>
              <a:t>CC BY-SA-NC</a:t>
            </a:r>
            <a:endParaRPr lang="en-US" sz="900" dirty="0"/>
          </a:p>
        </p:txBody>
      </p:sp>
      <p:sp>
        <p:nvSpPr>
          <p:cNvPr id="11" name="cannot refer to c, eps, or t in this code">
            <a:extLst>
              <a:ext uri="{FF2B5EF4-FFF2-40B4-BE49-F238E27FC236}">
                <a16:creationId xmlns:a16="http://schemas.microsoft.com/office/drawing/2014/main" id="{9253D78F-801E-4527-9DBC-978F4D3F09E6}"/>
              </a:ext>
            </a:extLst>
          </p:cNvPr>
          <p:cNvSpPr txBox="1"/>
          <p:nvPr/>
        </p:nvSpPr>
        <p:spPr>
          <a:xfrm>
            <a:off x="14957481" y="4573150"/>
            <a:ext cx="4305287" cy="18330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algn="ctr" defTabSz="647700">
              <a:lnSpc>
                <a:spcPct val="120000"/>
              </a:lnSpc>
              <a:buClr>
                <a:srgbClr val="606060"/>
              </a:buClr>
              <a:buFont typeface="Comic Sans MS"/>
              <a:tabLst>
                <a:tab pos="1511300" algn="l"/>
              </a:tabLst>
              <a:defRPr sz="24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dirty="0"/>
              <a:t>Static methods allow method to be called without an object (We will study objects later).</a:t>
            </a:r>
            <a:endParaRPr dirty="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C1330FE7-55F9-4577-AA22-C3377E88983F}"/>
              </a:ext>
            </a:extLst>
          </p:cNvPr>
          <p:cNvSpPr/>
          <p:nvPr/>
        </p:nvSpPr>
        <p:spPr>
          <a:xfrm flipH="1" flipV="1">
            <a:off x="12816492" y="5168648"/>
            <a:ext cx="1852571" cy="99404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pic>
        <p:nvPicPr>
          <p:cNvPr id="2050" name="Picture 2" descr="Image result for java static method signature">
            <a:extLst>
              <a:ext uri="{FF2B5EF4-FFF2-40B4-BE49-F238E27FC236}">
                <a16:creationId xmlns:a16="http://schemas.microsoft.com/office/drawing/2014/main" id="{2F65FDB0-D4F2-4C69-A457-0207CAAD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76" y="3314699"/>
            <a:ext cx="10807107" cy="57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999B2-9EAD-4A98-A0D9-130F688960AA}"/>
              </a:ext>
            </a:extLst>
          </p:cNvPr>
          <p:cNvSpPr txBox="1"/>
          <p:nvPr/>
        </p:nvSpPr>
        <p:spPr>
          <a:xfrm>
            <a:off x="1921234" y="9970648"/>
            <a:ext cx="706778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Lucida Sans" panose="020B0602030504020204" pitchFamily="34" charset="0"/>
              </a:rPr>
              <a:t>For the purpose of this course, the method signature only includes the method </a:t>
            </a:r>
            <a:r>
              <a:rPr lang="en-US" sz="2400" b="1" dirty="0">
                <a:latin typeface="Lucida Sans" panose="020B0602030504020204" pitchFamily="34" charset="0"/>
              </a:rPr>
              <a:t>name</a:t>
            </a:r>
            <a:r>
              <a:rPr lang="en-US" sz="2400" dirty="0">
                <a:latin typeface="Lucida Sans" panose="020B0602030504020204" pitchFamily="34" charset="0"/>
              </a:rPr>
              <a:t> and </a:t>
            </a:r>
            <a:r>
              <a:rPr lang="en-US" sz="2400" b="1" dirty="0">
                <a:latin typeface="Lucida Sans" panose="020B0602030504020204" pitchFamily="34" charset="0"/>
              </a:rPr>
              <a:t>arguments</a:t>
            </a:r>
            <a:r>
              <a:rPr lang="en-US" sz="2400" dirty="0">
                <a:latin typeface="Lucida Sans" panose="020B0602030504020204" pitchFamily="34" charset="0"/>
              </a:rPr>
              <a:t>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Sans" panose="020B0602030504020204" pitchFamily="34" charset="0"/>
              <a:sym typeface="Helvetic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F358D-DF3D-452E-9EA5-79E506E7848D}"/>
              </a:ext>
            </a:extLst>
          </p:cNvPr>
          <p:cNvSpPr/>
          <p:nvPr/>
        </p:nvSpPr>
        <p:spPr>
          <a:xfrm>
            <a:off x="16608223" y="423473"/>
            <a:ext cx="437827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Describe the meaning of each part of a method signature.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13054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Method local variables and parameter variables</a:t>
            </a:r>
            <a:endParaRPr dirty="0"/>
          </a:p>
        </p:txBody>
      </p:sp>
      <p:sp>
        <p:nvSpPr>
          <p:cNvPr id="382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270000" y="1778000"/>
            <a:ext cx="16586200" cy="1041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0000"/>
                </a:solidFill>
              </a:rPr>
              <a:t>The scope of a variable </a:t>
            </a:r>
            <a:r>
              <a:rPr lang="en-US" dirty="0"/>
              <a:t>depends </a:t>
            </a:r>
            <a:r>
              <a:rPr lang="en-US" dirty="0">
                <a:solidFill>
                  <a:schemeClr val="tx1"/>
                </a:solidFill>
              </a:rPr>
              <a:t>on how it is defined.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9C3D-5A02-4796-A10B-841DE6E7E4F4}"/>
              </a:ext>
            </a:extLst>
          </p:cNvPr>
          <p:cNvSpPr txBox="1"/>
          <p:nvPr/>
        </p:nvSpPr>
        <p:spPr>
          <a:xfrm>
            <a:off x="2116579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</a:t>
            </a:r>
            <a:r>
              <a:rPr lang="en-US" sz="3200" dirty="0"/>
              <a:t>7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.1k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23DC9-1C6A-45E5-BB47-D31E378BDFA3}"/>
              </a:ext>
            </a:extLst>
          </p:cNvPr>
          <p:cNvSpPr txBox="1"/>
          <p:nvPr/>
        </p:nvSpPr>
        <p:spPr>
          <a:xfrm>
            <a:off x="786394" y="13066304"/>
            <a:ext cx="3943350" cy="241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00" dirty="0">
                <a:hlinkClick r:id="rId3" tooltip="http://www.w3resource.com/java-tutorial/java-class-methods-instance-variables.php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sa/3.0/"/>
              </a:rPr>
              <a:t>CC BY-SA-NC</a:t>
            </a:r>
            <a:endParaRPr lang="en-US" sz="900" dirty="0"/>
          </a:p>
        </p:txBody>
      </p:sp>
      <p:sp>
        <p:nvSpPr>
          <p:cNvPr id="11" name="cannot refer to c, eps, or t in this code">
            <a:extLst>
              <a:ext uri="{FF2B5EF4-FFF2-40B4-BE49-F238E27FC236}">
                <a16:creationId xmlns:a16="http://schemas.microsoft.com/office/drawing/2014/main" id="{9253D78F-801E-4527-9DBC-978F4D3F09E6}"/>
              </a:ext>
            </a:extLst>
          </p:cNvPr>
          <p:cNvSpPr txBox="1"/>
          <p:nvPr/>
        </p:nvSpPr>
        <p:spPr>
          <a:xfrm>
            <a:off x="15015671" y="4528779"/>
            <a:ext cx="5926319" cy="946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algn="ctr" defTabSz="647700">
              <a:lnSpc>
                <a:spcPct val="120000"/>
              </a:lnSpc>
              <a:buClr>
                <a:srgbClr val="606060"/>
              </a:buClr>
              <a:buFont typeface="Comic Sans MS"/>
              <a:tabLst>
                <a:tab pos="1511300" algn="l"/>
              </a:tabLst>
              <a:defRPr sz="24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dirty="0"/>
              <a:t>n is a parameter variable The scope of n is the entire function body</a:t>
            </a:r>
            <a:endParaRPr dirty="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C1330FE7-55F9-4577-AA22-C3377E88983F}"/>
              </a:ext>
            </a:extLst>
          </p:cNvPr>
          <p:cNvSpPr/>
          <p:nvPr/>
        </p:nvSpPr>
        <p:spPr>
          <a:xfrm flipH="1">
            <a:off x="12808845" y="5002082"/>
            <a:ext cx="1910764" cy="16784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10" name="cannot refer to c, eps, or t in this code">
            <a:extLst>
              <a:ext uri="{FF2B5EF4-FFF2-40B4-BE49-F238E27FC236}">
                <a16:creationId xmlns:a16="http://schemas.microsoft.com/office/drawing/2014/main" id="{4D52E31E-0148-4743-9870-F68D1C63533E}"/>
              </a:ext>
            </a:extLst>
          </p:cNvPr>
          <p:cNvSpPr txBox="1"/>
          <p:nvPr/>
        </p:nvSpPr>
        <p:spPr>
          <a:xfrm>
            <a:off x="14893040" y="5949891"/>
            <a:ext cx="5926319" cy="946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algn="ctr" defTabSz="647700">
              <a:lnSpc>
                <a:spcPct val="120000"/>
              </a:lnSpc>
              <a:buClr>
                <a:srgbClr val="606060"/>
              </a:buClr>
              <a:buFont typeface="Comic Sans MS"/>
              <a:tabLst>
                <a:tab pos="1511300" algn="l"/>
              </a:tabLst>
              <a:defRPr sz="24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dirty="0"/>
              <a:t>sum is a local variable The scope of sum is also the entire function body</a:t>
            </a:r>
            <a:endParaRPr dirty="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45991A5F-367F-445D-801D-D389E2CCE12E}"/>
              </a:ext>
            </a:extLst>
          </p:cNvPr>
          <p:cNvSpPr/>
          <p:nvPr/>
        </p:nvSpPr>
        <p:spPr>
          <a:xfrm flipH="1">
            <a:off x="12808845" y="6406410"/>
            <a:ext cx="1910764" cy="16784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14" name="cannot refer to c, eps, or t in this code">
            <a:extLst>
              <a:ext uri="{FF2B5EF4-FFF2-40B4-BE49-F238E27FC236}">
                <a16:creationId xmlns:a16="http://schemas.microsoft.com/office/drawing/2014/main" id="{13EAC52D-D60E-4F8E-80DB-ECECB4ECD095}"/>
              </a:ext>
            </a:extLst>
          </p:cNvPr>
          <p:cNvSpPr txBox="1"/>
          <p:nvPr/>
        </p:nvSpPr>
        <p:spPr>
          <a:xfrm>
            <a:off x="15015671" y="7328191"/>
            <a:ext cx="5502573" cy="946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/>
          <a:p>
            <a:pPr algn="ctr" defTabSz="647700">
              <a:lnSpc>
                <a:spcPct val="120000"/>
              </a:lnSpc>
              <a:buClr>
                <a:srgbClr val="606060"/>
              </a:buClr>
              <a:buFont typeface="Comic Sans MS"/>
              <a:tabLst>
                <a:tab pos="1511300" algn="l"/>
              </a:tabLst>
              <a:defRPr sz="2400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dirty="0"/>
              <a:t>Loop control </a:t>
            </a:r>
            <a:r>
              <a:rPr lang="en-US" dirty="0" err="1"/>
              <a:t>i</a:t>
            </a:r>
            <a:r>
              <a:rPr lang="en-US" dirty="0"/>
              <a:t> is a local variable whose scope is the loop body</a:t>
            </a:r>
            <a:endParaRPr dirty="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9DFFCE8B-9230-4F82-9E85-F4D950E8AE47}"/>
              </a:ext>
            </a:extLst>
          </p:cNvPr>
          <p:cNvSpPr/>
          <p:nvPr/>
        </p:nvSpPr>
        <p:spPr>
          <a:xfrm flipH="1">
            <a:off x="12808845" y="7571503"/>
            <a:ext cx="1910764" cy="16784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3D6C1-E466-4C76-B984-08855CAB7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008" y="3314700"/>
            <a:ext cx="10772775" cy="66389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9C58D7-D77B-4E24-A199-89BC4CB13DCD}"/>
              </a:ext>
            </a:extLst>
          </p:cNvPr>
          <p:cNvSpPr txBox="1"/>
          <p:nvPr/>
        </p:nvSpPr>
        <p:spPr>
          <a:xfrm>
            <a:off x="1740008" y="10613698"/>
            <a:ext cx="499131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Lucida Sans" panose="020B0602030504020204" pitchFamily="34" charset="0"/>
              </a:rPr>
              <a:t>For the purpose of this course, the method signature only includes the method name and arguments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Sans" panose="020B0602030504020204" pitchFamily="34" charset="0"/>
              <a:sym typeface="Helvetic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4187E8-8A60-4928-96FA-A1D8E079187E}"/>
              </a:ext>
            </a:extLst>
          </p:cNvPr>
          <p:cNvSpPr/>
          <p:nvPr/>
        </p:nvSpPr>
        <p:spPr>
          <a:xfrm>
            <a:off x="17755812" y="238714"/>
            <a:ext cx="34096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Explain the difference between local variables and parameter variables.</a:t>
            </a:r>
          </a:p>
          <a:p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0505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Method implementation and method call</a:t>
            </a:r>
            <a:endParaRPr dirty="0"/>
          </a:p>
        </p:txBody>
      </p:sp>
      <p:sp>
        <p:nvSpPr>
          <p:cNvPr id="382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4516531" y="3559951"/>
            <a:ext cx="7441769" cy="198923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0000"/>
                </a:solidFill>
              </a:rPr>
              <a:t>The method implementation is how the method is defined.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9C3D-5A02-4796-A10B-841DE6E7E4F4}"/>
              </a:ext>
            </a:extLst>
          </p:cNvPr>
          <p:cNvSpPr txBox="1"/>
          <p:nvPr/>
        </p:nvSpPr>
        <p:spPr>
          <a:xfrm>
            <a:off x="2116579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</a:t>
            </a:r>
            <a:r>
              <a:rPr lang="en-US" sz="3200" dirty="0"/>
              <a:t>7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.1l</a:t>
            </a:r>
          </a:p>
        </p:txBody>
      </p:sp>
      <p:pic>
        <p:nvPicPr>
          <p:cNvPr id="4098" name="Picture 2" descr="Image result for java static method signature">
            <a:extLst>
              <a:ext uri="{FF2B5EF4-FFF2-40B4-BE49-F238E27FC236}">
                <a16:creationId xmlns:a16="http://schemas.microsoft.com/office/drawing/2014/main" id="{F652B98E-2330-4055-998E-BCEB91C1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3" y="1283492"/>
            <a:ext cx="10333093" cy="1158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ine">
            <a:extLst>
              <a:ext uri="{FF2B5EF4-FFF2-40B4-BE49-F238E27FC236}">
                <a16:creationId xmlns:a16="http://schemas.microsoft.com/office/drawing/2014/main" id="{0802575E-1216-4905-9D2B-24D721DDF0C4}"/>
              </a:ext>
            </a:extLst>
          </p:cNvPr>
          <p:cNvSpPr/>
          <p:nvPr/>
        </p:nvSpPr>
        <p:spPr>
          <a:xfrm flipH="1">
            <a:off x="12192000" y="4554570"/>
            <a:ext cx="1910764" cy="16784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17" name="Q. What happens when you compile and run the following code?">
            <a:extLst>
              <a:ext uri="{FF2B5EF4-FFF2-40B4-BE49-F238E27FC236}">
                <a16:creationId xmlns:a16="http://schemas.microsoft.com/office/drawing/2014/main" id="{A60BB446-2F27-45D9-92CE-CA8EA43D8173}"/>
              </a:ext>
            </a:extLst>
          </p:cNvPr>
          <p:cNvSpPr txBox="1">
            <a:spLocks/>
          </p:cNvSpPr>
          <p:nvPr/>
        </p:nvSpPr>
        <p:spPr>
          <a:xfrm>
            <a:off x="14208109" y="9144647"/>
            <a:ext cx="7441769" cy="19892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The method call is how the method is used.</a:t>
            </a: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31F8A367-16D7-4667-BA3E-E5309FE464CE}"/>
              </a:ext>
            </a:extLst>
          </p:cNvPr>
          <p:cNvSpPr/>
          <p:nvPr/>
        </p:nvSpPr>
        <p:spPr>
          <a:xfrm flipH="1">
            <a:off x="11883578" y="10139266"/>
            <a:ext cx="1910764" cy="16784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A1D0C4-5B46-4784-94A4-DBE04F34057F}"/>
              </a:ext>
            </a:extLst>
          </p:cNvPr>
          <p:cNvSpPr/>
          <p:nvPr/>
        </p:nvSpPr>
        <p:spPr>
          <a:xfrm>
            <a:off x="15758210" y="380208"/>
            <a:ext cx="4932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Explain the difference between a method implementation and a method call.</a:t>
            </a:r>
          </a:p>
          <a:p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61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Overloaded methods</a:t>
            </a:r>
            <a:endParaRPr dirty="0"/>
          </a:p>
        </p:txBody>
      </p:sp>
      <p:sp>
        <p:nvSpPr>
          <p:cNvPr id="382" name="Q. What happens when you compile and run the following code?"/>
          <p:cNvSpPr txBox="1">
            <a:spLocks noGrp="1"/>
          </p:cNvSpPr>
          <p:nvPr>
            <p:ph type="body" sz="quarter" idx="1"/>
          </p:nvPr>
        </p:nvSpPr>
        <p:spPr>
          <a:xfrm>
            <a:off x="14789845" y="3171026"/>
            <a:ext cx="7441769" cy="198923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lang="en-US" sz="3200" dirty="0">
                <a:solidFill>
                  <a:srgbClr val="000000"/>
                </a:solidFill>
              </a:rPr>
              <a:t>Same method name f, but different argument types. 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9C3D-5A02-4796-A10B-841DE6E7E4F4}"/>
              </a:ext>
            </a:extLst>
          </p:cNvPr>
          <p:cNvSpPr txBox="1"/>
          <p:nvPr/>
        </p:nvSpPr>
        <p:spPr>
          <a:xfrm>
            <a:off x="2116579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</a:t>
            </a:r>
            <a:r>
              <a:rPr lang="en-US" sz="3200" dirty="0"/>
              <a:t>7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.1m</a:t>
            </a: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0802575E-1216-4905-9D2B-24D721DDF0C4}"/>
              </a:ext>
            </a:extLst>
          </p:cNvPr>
          <p:cNvSpPr/>
          <p:nvPr/>
        </p:nvSpPr>
        <p:spPr>
          <a:xfrm flipH="1">
            <a:off x="12465314" y="4165645"/>
            <a:ext cx="1910764" cy="16784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17" name="Q. What happens when you compile and run the following code?">
            <a:extLst>
              <a:ext uri="{FF2B5EF4-FFF2-40B4-BE49-F238E27FC236}">
                <a16:creationId xmlns:a16="http://schemas.microsoft.com/office/drawing/2014/main" id="{A60BB446-2F27-45D9-92CE-CA8EA43D8173}"/>
              </a:ext>
            </a:extLst>
          </p:cNvPr>
          <p:cNvSpPr txBox="1">
            <a:spLocks/>
          </p:cNvSpPr>
          <p:nvPr/>
        </p:nvSpPr>
        <p:spPr>
          <a:xfrm>
            <a:off x="14789845" y="6256550"/>
            <a:ext cx="7441769" cy="19892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3200" dirty="0">
                <a:solidFill>
                  <a:schemeClr val="tx1"/>
                </a:solidFill>
              </a:rPr>
              <a:t>Compiler will decide which method to use based on argument type</a:t>
            </a: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31F8A367-16D7-4667-BA3E-E5309FE464CE}"/>
              </a:ext>
            </a:extLst>
          </p:cNvPr>
          <p:cNvSpPr/>
          <p:nvPr/>
        </p:nvSpPr>
        <p:spPr>
          <a:xfrm flipH="1">
            <a:off x="12465314" y="7251169"/>
            <a:ext cx="1910764" cy="16784"/>
          </a:xfrm>
          <a:prstGeom prst="line">
            <a:avLst/>
          </a:prstGeom>
          <a:noFill/>
          <a:ln w="38100" cap="flat">
            <a:solidFill>
              <a:srgbClr val="005493"/>
            </a:solidFill>
            <a:prstDash val="solid"/>
            <a:round/>
            <a:tailEnd type="stealth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9DF47E-F9E9-410E-A496-CC055215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84" y="1598325"/>
            <a:ext cx="11249025" cy="695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8F083-0BD4-49F4-99B8-0B9FC438127E}"/>
              </a:ext>
            </a:extLst>
          </p:cNvPr>
          <p:cNvSpPr txBox="1"/>
          <p:nvPr/>
        </p:nvSpPr>
        <p:spPr>
          <a:xfrm>
            <a:off x="1129552" y="8708182"/>
            <a:ext cx="2976283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Source: introcs.cs.princeton.edu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F1141-5DFE-41D4-BFA9-5FE70DE04576}"/>
              </a:ext>
            </a:extLst>
          </p:cNvPr>
          <p:cNvSpPr txBox="1"/>
          <p:nvPr/>
        </p:nvSpPr>
        <p:spPr>
          <a:xfrm>
            <a:off x="17839765" y="149890"/>
            <a:ext cx="273118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Trace and write programs involving overloaded methods.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71350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Context: basic building blocks for programming</a:t>
            </a:r>
            <a:endParaRPr dirty="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D0E78776-892D-4E6D-B819-57B262144DF1}"/>
              </a:ext>
            </a:extLst>
          </p:cNvPr>
          <p:cNvSpPr/>
          <p:nvPr/>
        </p:nvSpPr>
        <p:spPr>
          <a:xfrm>
            <a:off x="3376810" y="2355651"/>
            <a:ext cx="17634944" cy="1852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29" extrusionOk="0">
                <a:moveTo>
                  <a:pt x="0" y="0"/>
                </a:moveTo>
                <a:cubicBezTo>
                  <a:pt x="0" y="0"/>
                  <a:pt x="1079" y="21600"/>
                  <a:pt x="10448" y="21121"/>
                </a:cubicBezTo>
                <a:cubicBezTo>
                  <a:pt x="19818" y="20643"/>
                  <a:pt x="21600" y="768"/>
                  <a:pt x="21600" y="768"/>
                </a:cubicBez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  <a:ln w="25400">
            <a:miter lim="400000"/>
          </a:ln>
        </p:spPr>
        <p:txBody>
          <a:bodyPr lIns="0" tIns="0" rIns="0" bIns="0"/>
          <a:lstStyle/>
          <a:p>
            <a:pPr defTabSz="647700"/>
            <a:endParaRPr/>
          </a:p>
        </p:txBody>
      </p:sp>
      <p:sp>
        <p:nvSpPr>
          <p:cNvPr id="5" name="any program you might want to write">
            <a:extLst>
              <a:ext uri="{FF2B5EF4-FFF2-40B4-BE49-F238E27FC236}">
                <a16:creationId xmlns:a16="http://schemas.microsoft.com/office/drawing/2014/main" id="{DC52E1EE-BB1B-4131-82F9-4395C7DE2A2F}"/>
              </a:ext>
            </a:extLst>
          </p:cNvPr>
          <p:cNvSpPr txBox="1"/>
          <p:nvPr/>
        </p:nvSpPr>
        <p:spPr>
          <a:xfrm>
            <a:off x="8702984" y="3077170"/>
            <a:ext cx="713042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marL="79898" marR="79898" algn="ctr" defTabSz="647700">
              <a:lnSpc>
                <a:spcPts val="3600"/>
              </a:lnSpc>
              <a:buClr>
                <a:srgbClr val="8A8A8A"/>
              </a:buClr>
              <a:buFont typeface="Comic Sans MS"/>
              <a:tabLst>
                <a:tab pos="1511300" algn="l"/>
              </a:tabLst>
              <a:defRPr sz="30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any program you might want to write</a:t>
            </a:r>
          </a:p>
        </p:txBody>
      </p:sp>
      <p:grpSp>
        <p:nvGrpSpPr>
          <p:cNvPr id="6" name="Group">
            <a:extLst>
              <a:ext uri="{FF2B5EF4-FFF2-40B4-BE49-F238E27FC236}">
                <a16:creationId xmlns:a16="http://schemas.microsoft.com/office/drawing/2014/main" id="{680E7C80-381E-4F9E-9BAB-BF751EA7E074}"/>
              </a:ext>
            </a:extLst>
          </p:cNvPr>
          <p:cNvGrpSpPr/>
          <p:nvPr/>
        </p:nvGrpSpPr>
        <p:grpSpPr>
          <a:xfrm>
            <a:off x="11042650" y="4203700"/>
            <a:ext cx="2301876" cy="1066800"/>
            <a:chOff x="0" y="0"/>
            <a:chExt cx="2301875" cy="1066800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2D6F353C-060C-4ED3-9FEF-BA0F3B445F44}"/>
                </a:ext>
              </a:extLst>
            </p:cNvPr>
            <p:cNvSpPr/>
            <p:nvPr/>
          </p:nvSpPr>
          <p:spPr>
            <a:xfrm>
              <a:off x="0" y="0"/>
              <a:ext cx="2301875" cy="1066800"/>
            </a:xfrm>
            <a:prstGeom prst="rect">
              <a:avLst/>
            </a:prstGeom>
            <a:solidFill>
              <a:srgbClr val="D6D6D6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objects">
              <a:extLst>
                <a:ext uri="{FF2B5EF4-FFF2-40B4-BE49-F238E27FC236}">
                  <a16:creationId xmlns:a16="http://schemas.microsoft.com/office/drawing/2014/main" id="{9AE3613D-C4AE-4114-984D-8DBC973223C1}"/>
                </a:ext>
              </a:extLst>
            </p:cNvPr>
            <p:cNvSpPr txBox="1"/>
            <p:nvPr/>
          </p:nvSpPr>
          <p:spPr>
            <a:xfrm>
              <a:off x="385575" y="264318"/>
              <a:ext cx="153072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600"/>
                </a:lnSpc>
                <a:buClr>
                  <a:srgbClr val="8A8A8A"/>
                </a:buClr>
                <a:buFont typeface="Comic Sans MS"/>
                <a:tabLst>
                  <a:tab pos="1511300" algn="l"/>
                </a:tabLst>
                <a:defRPr sz="3000">
                  <a:solidFill>
                    <a:srgbClr val="8A8A8A"/>
                  </a:solidFill>
                  <a:uFill>
                    <a:solidFill>
                      <a:srgbClr val="8A8A8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objects</a:t>
              </a:r>
            </a:p>
          </p:txBody>
        </p:sp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2DC0821F-6462-4498-8654-B92D5928A80F}"/>
              </a:ext>
            </a:extLst>
          </p:cNvPr>
          <p:cNvGrpSpPr/>
          <p:nvPr/>
        </p:nvGrpSpPr>
        <p:grpSpPr>
          <a:xfrm>
            <a:off x="8299450" y="6350000"/>
            <a:ext cx="7924800" cy="1066800"/>
            <a:chOff x="0" y="0"/>
            <a:chExt cx="7924800" cy="1066800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53C66295-2F0E-4954-9E73-12349B166CD3}"/>
                </a:ext>
              </a:extLst>
            </p:cNvPr>
            <p:cNvSpPr/>
            <p:nvPr/>
          </p:nvSpPr>
          <p:spPr>
            <a:xfrm>
              <a:off x="0" y="0"/>
              <a:ext cx="7924800" cy="1066800"/>
            </a:xfrm>
            <a:prstGeom prst="rect">
              <a:avLst/>
            </a:prstGeom>
            <a:solidFill>
              <a:srgbClr val="D6D6D6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graphics, sound, and image I/O">
              <a:extLst>
                <a:ext uri="{FF2B5EF4-FFF2-40B4-BE49-F238E27FC236}">
                  <a16:creationId xmlns:a16="http://schemas.microsoft.com/office/drawing/2014/main" id="{D14AE824-B8C0-4C2B-8836-86B30BEC81AB}"/>
                </a:ext>
              </a:extLst>
            </p:cNvPr>
            <p:cNvSpPr txBox="1"/>
            <p:nvPr/>
          </p:nvSpPr>
          <p:spPr>
            <a:xfrm>
              <a:off x="938666" y="251618"/>
              <a:ext cx="604747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600"/>
                </a:lnSpc>
                <a:buClr>
                  <a:srgbClr val="8A8A8A"/>
                </a:buClr>
                <a:buFont typeface="Comic Sans MS"/>
                <a:tabLst>
                  <a:tab pos="1511300" algn="l"/>
                </a:tabLst>
                <a:defRPr sz="30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graphics, sound, and image I/O</a:t>
              </a:r>
            </a:p>
          </p:txBody>
        </p:sp>
      </p:grpSp>
      <p:grpSp>
        <p:nvGrpSpPr>
          <p:cNvPr id="12" name="Group">
            <a:extLst>
              <a:ext uri="{FF2B5EF4-FFF2-40B4-BE49-F238E27FC236}">
                <a16:creationId xmlns:a16="http://schemas.microsoft.com/office/drawing/2014/main" id="{823D8CB0-238F-410F-B3B4-F6A4B2CE016E}"/>
              </a:ext>
            </a:extLst>
          </p:cNvPr>
          <p:cNvGrpSpPr/>
          <p:nvPr/>
        </p:nvGrpSpPr>
        <p:grpSpPr>
          <a:xfrm>
            <a:off x="11042650" y="7404100"/>
            <a:ext cx="2301876" cy="1066800"/>
            <a:chOff x="0" y="0"/>
            <a:chExt cx="2301875" cy="1066800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05D614F0-C64F-43C1-B46E-540D922C66C7}"/>
                </a:ext>
              </a:extLst>
            </p:cNvPr>
            <p:cNvSpPr/>
            <p:nvPr/>
          </p:nvSpPr>
          <p:spPr>
            <a:xfrm>
              <a:off x="0" y="0"/>
              <a:ext cx="2301875" cy="1066800"/>
            </a:xfrm>
            <a:prstGeom prst="rect">
              <a:avLst/>
            </a:prstGeom>
            <a:solidFill>
              <a:srgbClr val="D6D6D6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arrays">
              <a:extLst>
                <a:ext uri="{FF2B5EF4-FFF2-40B4-BE49-F238E27FC236}">
                  <a16:creationId xmlns:a16="http://schemas.microsoft.com/office/drawing/2014/main" id="{B03F2133-8128-4B01-B4CF-A44A9D6BAC1D}"/>
                </a:ext>
              </a:extLst>
            </p:cNvPr>
            <p:cNvSpPr txBox="1"/>
            <p:nvPr/>
          </p:nvSpPr>
          <p:spPr>
            <a:xfrm>
              <a:off x="492247" y="264319"/>
              <a:ext cx="1322736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600"/>
                </a:lnSpc>
                <a:buClr>
                  <a:srgbClr val="8A8A8A"/>
                </a:buClr>
                <a:buFont typeface="Comic Sans MS"/>
                <a:tabLst>
                  <a:tab pos="1511300" algn="l"/>
                </a:tabLst>
                <a:defRPr sz="30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arrays</a:t>
              </a:r>
            </a:p>
          </p:txBody>
        </p:sp>
      </p:grpSp>
      <p:grpSp>
        <p:nvGrpSpPr>
          <p:cNvPr id="15" name="Group">
            <a:extLst>
              <a:ext uri="{FF2B5EF4-FFF2-40B4-BE49-F238E27FC236}">
                <a16:creationId xmlns:a16="http://schemas.microsoft.com/office/drawing/2014/main" id="{633C0780-C6E3-47BD-9E00-CD5787157934}"/>
              </a:ext>
            </a:extLst>
          </p:cNvPr>
          <p:cNvGrpSpPr/>
          <p:nvPr/>
        </p:nvGrpSpPr>
        <p:grpSpPr>
          <a:xfrm>
            <a:off x="9823450" y="9550400"/>
            <a:ext cx="2279650" cy="1066800"/>
            <a:chOff x="0" y="0"/>
            <a:chExt cx="2279650" cy="1066800"/>
          </a:xfrm>
        </p:grpSpPr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A4E6D23A-AF7B-42CB-9A11-2FBDA4B9CB5A}"/>
                </a:ext>
              </a:extLst>
            </p:cNvPr>
            <p:cNvSpPr/>
            <p:nvPr/>
          </p:nvSpPr>
          <p:spPr>
            <a:xfrm>
              <a:off x="0" y="0"/>
              <a:ext cx="2279650" cy="1066800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Math">
              <a:extLst>
                <a:ext uri="{FF2B5EF4-FFF2-40B4-BE49-F238E27FC236}">
                  <a16:creationId xmlns:a16="http://schemas.microsoft.com/office/drawing/2014/main" id="{19DDE5EA-8C8C-47C6-B97C-0E07D63A8279}"/>
                </a:ext>
              </a:extLst>
            </p:cNvPr>
            <p:cNvSpPr txBox="1"/>
            <p:nvPr/>
          </p:nvSpPr>
          <p:spPr>
            <a:xfrm>
              <a:off x="552053" y="232569"/>
              <a:ext cx="117554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800"/>
                </a:lnSpc>
                <a:buClr>
                  <a:srgbClr val="FFFFFF"/>
                </a:buClr>
                <a:buFont typeface="Comic Sans MS"/>
                <a:tabLst>
                  <a:tab pos="1511300" algn="l"/>
                </a:tabLst>
                <a:defRPr sz="32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Math</a:t>
              </a:r>
            </a:p>
          </p:txBody>
        </p:sp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94A7655F-7C45-4B7E-9725-2A04CB0EAF34}"/>
              </a:ext>
            </a:extLst>
          </p:cNvPr>
          <p:cNvGrpSpPr/>
          <p:nvPr/>
        </p:nvGrpSpPr>
        <p:grpSpPr>
          <a:xfrm>
            <a:off x="12103100" y="9550400"/>
            <a:ext cx="2301876" cy="1066800"/>
            <a:chOff x="0" y="0"/>
            <a:chExt cx="2301875" cy="1066800"/>
          </a:xfrm>
        </p:grpSpPr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441491CD-987E-4D54-99BE-CB55408989FC}"/>
                </a:ext>
              </a:extLst>
            </p:cNvPr>
            <p:cNvSpPr/>
            <p:nvPr/>
          </p:nvSpPr>
          <p:spPr>
            <a:xfrm>
              <a:off x="0" y="0"/>
              <a:ext cx="2301875" cy="1066800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text I/O">
              <a:extLst>
                <a:ext uri="{FF2B5EF4-FFF2-40B4-BE49-F238E27FC236}">
                  <a16:creationId xmlns:a16="http://schemas.microsoft.com/office/drawing/2014/main" id="{DF910CE4-60E1-43F6-BE3C-D3CFBF597FBA}"/>
                </a:ext>
              </a:extLst>
            </p:cNvPr>
            <p:cNvSpPr txBox="1"/>
            <p:nvPr/>
          </p:nvSpPr>
          <p:spPr>
            <a:xfrm>
              <a:off x="281582" y="232569"/>
              <a:ext cx="173871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800"/>
                </a:lnSpc>
                <a:buClr>
                  <a:srgbClr val="FFFFFF"/>
                </a:buClr>
                <a:buFont typeface="Comic Sans MS"/>
                <a:tabLst>
                  <a:tab pos="1511300" algn="l"/>
                </a:tabLst>
                <a:defRPr sz="32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text I/O</a:t>
              </a:r>
            </a:p>
          </p:txBody>
        </p:sp>
      </p:grpSp>
      <p:grpSp>
        <p:nvGrpSpPr>
          <p:cNvPr id="21" name="Group">
            <a:extLst>
              <a:ext uri="{FF2B5EF4-FFF2-40B4-BE49-F238E27FC236}">
                <a16:creationId xmlns:a16="http://schemas.microsoft.com/office/drawing/2014/main" id="{7F4EF36C-1D11-4A82-8E31-37C6A429F0A0}"/>
              </a:ext>
            </a:extLst>
          </p:cNvPr>
          <p:cNvGrpSpPr/>
          <p:nvPr/>
        </p:nvGrpSpPr>
        <p:grpSpPr>
          <a:xfrm>
            <a:off x="12109450" y="10617200"/>
            <a:ext cx="5791200" cy="1066800"/>
            <a:chOff x="0" y="0"/>
            <a:chExt cx="5791200" cy="1066800"/>
          </a:xfrm>
        </p:grpSpPr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3D19F031-155F-44A9-AB16-94C7FAB0AD60}"/>
                </a:ext>
              </a:extLst>
            </p:cNvPr>
            <p:cNvSpPr/>
            <p:nvPr/>
          </p:nvSpPr>
          <p:spPr>
            <a:xfrm>
              <a:off x="0" y="0"/>
              <a:ext cx="5791200" cy="1066800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assignment statements">
              <a:extLst>
                <a:ext uri="{FF2B5EF4-FFF2-40B4-BE49-F238E27FC236}">
                  <a16:creationId xmlns:a16="http://schemas.microsoft.com/office/drawing/2014/main" id="{36668AE3-9CFA-45A6-9F4D-E9F4A09F0D04}"/>
                </a:ext>
              </a:extLst>
            </p:cNvPr>
            <p:cNvSpPr txBox="1"/>
            <p:nvPr/>
          </p:nvSpPr>
          <p:spPr>
            <a:xfrm>
              <a:off x="507305" y="232569"/>
              <a:ext cx="477659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800"/>
                </a:lnSpc>
                <a:buClr>
                  <a:srgbClr val="FFFFFF"/>
                </a:buClr>
                <a:buFont typeface="Comic Sans MS"/>
                <a:tabLst>
                  <a:tab pos="1511300" algn="l"/>
                </a:tabLst>
                <a:defRPr sz="32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assignment statements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6C347EE6-304B-4734-AD18-7A89B02F9C54}"/>
              </a:ext>
            </a:extLst>
          </p:cNvPr>
          <p:cNvGrpSpPr/>
          <p:nvPr/>
        </p:nvGrpSpPr>
        <p:grpSpPr>
          <a:xfrm>
            <a:off x="6334125" y="10617200"/>
            <a:ext cx="5768975" cy="1066800"/>
            <a:chOff x="0" y="0"/>
            <a:chExt cx="5768975" cy="1066800"/>
          </a:xfrm>
        </p:grpSpPr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9E1D2390-1085-4D8E-AB76-397E8A2214AC}"/>
                </a:ext>
              </a:extLst>
            </p:cNvPr>
            <p:cNvSpPr/>
            <p:nvPr/>
          </p:nvSpPr>
          <p:spPr>
            <a:xfrm>
              <a:off x="0" y="0"/>
              <a:ext cx="5768975" cy="1066800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primitive data types">
              <a:extLst>
                <a:ext uri="{FF2B5EF4-FFF2-40B4-BE49-F238E27FC236}">
                  <a16:creationId xmlns:a16="http://schemas.microsoft.com/office/drawing/2014/main" id="{C2407D7F-7C5C-43F2-9696-8F5830CD051D}"/>
                </a:ext>
              </a:extLst>
            </p:cNvPr>
            <p:cNvSpPr txBox="1"/>
            <p:nvPr/>
          </p:nvSpPr>
          <p:spPr>
            <a:xfrm>
              <a:off x="830956" y="232569"/>
              <a:ext cx="410706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800"/>
                </a:lnSpc>
                <a:buClr>
                  <a:srgbClr val="FFFFFF"/>
                </a:buClr>
                <a:buFont typeface="Comic Sans MS"/>
                <a:tabLst>
                  <a:tab pos="1511300" algn="l"/>
                </a:tabLst>
                <a:defRPr sz="32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primitive data types</a:t>
              </a:r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63F3256A-EA4C-492B-BC25-51DA6B23870C}"/>
              </a:ext>
            </a:extLst>
          </p:cNvPr>
          <p:cNvGrpSpPr/>
          <p:nvPr/>
        </p:nvGrpSpPr>
        <p:grpSpPr>
          <a:xfrm>
            <a:off x="9220200" y="8483600"/>
            <a:ext cx="5778501" cy="1066800"/>
            <a:chOff x="0" y="0"/>
            <a:chExt cx="5778500" cy="1066800"/>
          </a:xfrm>
        </p:grpSpPr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B32CC388-DA27-4D62-A63F-276BDE77F671}"/>
                </a:ext>
              </a:extLst>
            </p:cNvPr>
            <p:cNvSpPr/>
            <p:nvPr/>
          </p:nvSpPr>
          <p:spPr>
            <a:xfrm>
              <a:off x="0" y="0"/>
              <a:ext cx="5778501" cy="1066800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conditionals and loops">
              <a:extLst>
                <a:ext uri="{FF2B5EF4-FFF2-40B4-BE49-F238E27FC236}">
                  <a16:creationId xmlns:a16="http://schemas.microsoft.com/office/drawing/2014/main" id="{D5373E6A-224F-4DD4-9E53-3ABDBCF5E8A1}"/>
                </a:ext>
              </a:extLst>
            </p:cNvPr>
            <p:cNvSpPr txBox="1"/>
            <p:nvPr/>
          </p:nvSpPr>
          <p:spPr>
            <a:xfrm>
              <a:off x="488952" y="277019"/>
              <a:ext cx="480060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82550" marR="82550" algn="ctr" defTabSz="647700">
                <a:lnSpc>
                  <a:spcPts val="3800"/>
                </a:lnSpc>
                <a:buClr>
                  <a:srgbClr val="FFFFFF"/>
                </a:buClr>
                <a:buFont typeface="Comic Sans MS"/>
                <a:tabLst>
                  <a:tab pos="1511300" algn="l"/>
                </a:tabLst>
                <a:defRPr sz="32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conditionals and loops</a:t>
              </a:r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B7D80F9B-04BF-4090-B9EF-46C7B4C847BD}"/>
              </a:ext>
            </a:extLst>
          </p:cNvPr>
          <p:cNvGrpSpPr/>
          <p:nvPr/>
        </p:nvGrpSpPr>
        <p:grpSpPr>
          <a:xfrm>
            <a:off x="9823450" y="5283201"/>
            <a:ext cx="14560550" cy="6391598"/>
            <a:chOff x="0" y="1943100"/>
            <a:chExt cx="14560550" cy="6391595"/>
          </a:xfrm>
        </p:grpSpPr>
        <p:grpSp>
          <p:nvGrpSpPr>
            <p:cNvPr id="31" name="Group">
              <a:extLst>
                <a:ext uri="{FF2B5EF4-FFF2-40B4-BE49-F238E27FC236}">
                  <a16:creationId xmlns:a16="http://schemas.microsoft.com/office/drawing/2014/main" id="{10366891-8D30-498D-A843-CF477FBB8A74}"/>
                </a:ext>
              </a:extLst>
            </p:cNvPr>
            <p:cNvGrpSpPr/>
            <p:nvPr/>
          </p:nvGrpSpPr>
          <p:grpSpPr>
            <a:xfrm>
              <a:off x="0" y="1943100"/>
              <a:ext cx="12433812" cy="1626543"/>
              <a:chOff x="0" y="0"/>
              <a:chExt cx="12433812" cy="1626543"/>
            </a:xfrm>
          </p:grpSpPr>
          <p:grpSp>
            <p:nvGrpSpPr>
              <p:cNvPr id="33" name="Group">
                <a:extLst>
                  <a:ext uri="{FF2B5EF4-FFF2-40B4-BE49-F238E27FC236}">
                    <a16:creationId xmlns:a16="http://schemas.microsoft.com/office/drawing/2014/main" id="{1EDBDB4A-AE99-4833-B5FE-EF568D995AA2}"/>
                  </a:ext>
                </a:extLst>
              </p:cNvPr>
              <p:cNvGrpSpPr/>
              <p:nvPr/>
            </p:nvGrpSpPr>
            <p:grpSpPr>
              <a:xfrm>
                <a:off x="0" y="0"/>
                <a:ext cx="4876800" cy="1066800"/>
                <a:chOff x="0" y="0"/>
                <a:chExt cx="4876800" cy="1066800"/>
              </a:xfrm>
            </p:grpSpPr>
            <p:sp>
              <p:nvSpPr>
                <p:cNvPr id="36" name="Rectangle">
                  <a:extLst>
                    <a:ext uri="{FF2B5EF4-FFF2-40B4-BE49-F238E27FC236}">
                      <a16:creationId xmlns:a16="http://schemas.microsoft.com/office/drawing/2014/main" id="{9513BFE5-4F09-4399-B98E-D2DF619E3CF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876800" cy="1066800"/>
                </a:xfrm>
                <a:prstGeom prst="rect">
                  <a:avLst/>
                </a:prstGeom>
                <a:solidFill>
                  <a:srgbClr val="005493"/>
                </a:solidFill>
                <a:ln w="952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647700">
                    <a:lnSpc>
                      <a:spcPts val="3100"/>
                    </a:lnSpc>
                    <a:tabLst>
                      <a:tab pos="1511300" algn="l"/>
                    </a:tabLst>
                    <a:defRPr sz="2600"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7" name="functions and libraries">
                  <a:extLst>
                    <a:ext uri="{FF2B5EF4-FFF2-40B4-BE49-F238E27FC236}">
                      <a16:creationId xmlns:a16="http://schemas.microsoft.com/office/drawing/2014/main" id="{89958BCF-C73F-4B47-A9F0-FB6145C6BB6B}"/>
                    </a:ext>
                  </a:extLst>
                </p:cNvPr>
                <p:cNvSpPr txBox="1"/>
                <p:nvPr/>
              </p:nvSpPr>
              <p:spPr>
                <a:xfrm>
                  <a:off x="263915" y="251618"/>
                  <a:ext cx="4348970" cy="5461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marL="82550" marR="82550" algn="ctr" defTabSz="647700">
                    <a:lnSpc>
                      <a:spcPts val="3600"/>
                    </a:lnSpc>
                    <a:buClr>
                      <a:srgbClr val="8A8A8A"/>
                    </a:buClr>
                    <a:buFont typeface="Comic Sans MS"/>
                    <a:tabLst>
                      <a:tab pos="1511300" algn="l"/>
                    </a:tabLst>
                    <a:defRPr sz="3000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  <a:latin typeface="Lucida Sans"/>
                      <a:ea typeface="Lucida Sans"/>
                      <a:cs typeface="Lucida Sans"/>
                      <a:sym typeface="Lucida Sans"/>
                    </a:defRPr>
                  </a:lvl1pPr>
                </a:lstStyle>
                <a:p>
                  <a:r>
                    <a:t>functions and libraries</a:t>
                  </a:r>
                </a:p>
              </p:txBody>
            </p:sp>
          </p:grpSp>
          <p:sp>
            <p:nvSpPr>
              <p:cNvPr id="34" name="This lecture:…">
                <a:extLst>
                  <a:ext uri="{FF2B5EF4-FFF2-40B4-BE49-F238E27FC236}">
                    <a16:creationId xmlns:a16="http://schemas.microsoft.com/office/drawing/2014/main" id="{3321D3A9-E636-43CF-A1EF-144235860FE9}"/>
                  </a:ext>
                </a:extLst>
              </p:cNvPr>
              <p:cNvSpPr txBox="1"/>
              <p:nvPr/>
            </p:nvSpPr>
            <p:spPr>
              <a:xfrm>
                <a:off x="7341112" y="385812"/>
                <a:ext cx="5092700" cy="1240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 algn="ctr" defTabSz="647700">
                  <a:lnSpc>
                    <a:spcPts val="3000"/>
                  </a:lnSpc>
                  <a:tabLst>
                    <a:tab pos="1816100" algn="l"/>
                  </a:tabLst>
                  <a:defRPr sz="2700">
                    <a:solidFill>
                      <a:srgbClr val="8D3124"/>
                    </a:solidFill>
                    <a:uFill>
                      <a:solidFill>
                        <a:srgbClr val="8D3124"/>
                      </a:solidFill>
                    </a:uFill>
                    <a:latin typeface="Lucida Sans"/>
                    <a:ea typeface="Lucida Sans"/>
                    <a:cs typeface="Lucida Sans"/>
                    <a:sym typeface="Lucida Sans"/>
                  </a:defRPr>
                </a:pPr>
                <a:r>
                  <a:rPr dirty="0"/>
                  <a:t>This lecture:</a:t>
                </a:r>
              </a:p>
              <a:p>
                <a:pPr algn="ctr" defTabSz="647700">
                  <a:lnSpc>
                    <a:spcPts val="3000"/>
                  </a:lnSpc>
                  <a:tabLst>
                    <a:tab pos="1816100" algn="l"/>
                  </a:tabLst>
                  <a:defRPr sz="2700">
                    <a:solidFill>
                      <a:srgbClr val="8D3124"/>
                    </a:solidFill>
                    <a:uFill>
                      <a:solidFill>
                        <a:srgbClr val="8D3124"/>
                      </a:solidFill>
                    </a:uFill>
                    <a:latin typeface="Lucida Sans"/>
                    <a:ea typeface="Lucida Sans"/>
                    <a:cs typeface="Lucida Sans"/>
                    <a:sym typeface="Lucida Sans"/>
                  </a:defRPr>
                </a:pPr>
                <a:r>
                  <a:rPr dirty="0"/>
                  <a:t>Reuse code to build big programs from small pieces</a:t>
                </a:r>
              </a:p>
            </p:txBody>
          </p: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09E0BE05-A730-4661-B315-227D19AE59DC}"/>
                  </a:ext>
                </a:extLst>
              </p:cNvPr>
              <p:cNvSpPr/>
              <p:nvPr/>
            </p:nvSpPr>
            <p:spPr>
              <a:xfrm flipH="1" flipV="1">
                <a:off x="4973868" y="548384"/>
                <a:ext cx="2596027" cy="500952"/>
              </a:xfrm>
              <a:prstGeom prst="line">
                <a:avLst/>
              </a:prstGeom>
              <a:noFill/>
              <a:ln w="38100" cap="flat">
                <a:solidFill>
                  <a:srgbClr val="8D3124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32" name="Ben_Jigsaw_Puzzle_Puzzle_Puzzle.tiff" descr="Ben_Jigsaw_Puzzle_Puzzle_Puzzle.tiff">
              <a:extLst>
                <a:ext uri="{FF2B5EF4-FFF2-40B4-BE49-F238E27FC236}">
                  <a16:creationId xmlns:a16="http://schemas.microsoft.com/office/drawing/2014/main" id="{ABCD9476-5BCB-4D87-84CF-6A67403C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3" t="1925" r="1170" b="1790"/>
            <a:stretch>
              <a:fillRect/>
            </a:stretch>
          </p:blipFill>
          <p:spPr>
            <a:xfrm>
              <a:off x="10192631" y="5432258"/>
              <a:ext cx="4367919" cy="2902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554" extrusionOk="0">
                  <a:moveTo>
                    <a:pt x="10716" y="0"/>
                  </a:moveTo>
                  <a:cubicBezTo>
                    <a:pt x="10425" y="9"/>
                    <a:pt x="10151" y="181"/>
                    <a:pt x="9961" y="487"/>
                  </a:cubicBezTo>
                  <a:cubicBezTo>
                    <a:pt x="9825" y="707"/>
                    <a:pt x="9802" y="1168"/>
                    <a:pt x="9905" y="1597"/>
                  </a:cubicBezTo>
                  <a:cubicBezTo>
                    <a:pt x="9985" y="1930"/>
                    <a:pt x="9929" y="2071"/>
                    <a:pt x="9690" y="2143"/>
                  </a:cubicBezTo>
                  <a:cubicBezTo>
                    <a:pt x="9415" y="2226"/>
                    <a:pt x="9045" y="2415"/>
                    <a:pt x="8772" y="2612"/>
                  </a:cubicBezTo>
                  <a:cubicBezTo>
                    <a:pt x="8490" y="2814"/>
                    <a:pt x="8388" y="3042"/>
                    <a:pt x="8440" y="3356"/>
                  </a:cubicBezTo>
                  <a:cubicBezTo>
                    <a:pt x="8480" y="3594"/>
                    <a:pt x="8701" y="4042"/>
                    <a:pt x="8926" y="4340"/>
                  </a:cubicBezTo>
                  <a:cubicBezTo>
                    <a:pt x="9074" y="4534"/>
                    <a:pt x="9101" y="4608"/>
                    <a:pt x="9057" y="4689"/>
                  </a:cubicBezTo>
                  <a:cubicBezTo>
                    <a:pt x="9025" y="4746"/>
                    <a:pt x="8956" y="4792"/>
                    <a:pt x="8903" y="4792"/>
                  </a:cubicBezTo>
                  <a:cubicBezTo>
                    <a:pt x="8850" y="4792"/>
                    <a:pt x="8684" y="4880"/>
                    <a:pt x="8533" y="4988"/>
                  </a:cubicBezTo>
                  <a:cubicBezTo>
                    <a:pt x="8197" y="5227"/>
                    <a:pt x="8218" y="5253"/>
                    <a:pt x="7835" y="4165"/>
                  </a:cubicBezTo>
                  <a:cubicBezTo>
                    <a:pt x="7678" y="3718"/>
                    <a:pt x="7493" y="3288"/>
                    <a:pt x="7425" y="3211"/>
                  </a:cubicBezTo>
                  <a:cubicBezTo>
                    <a:pt x="7257" y="3023"/>
                    <a:pt x="6875" y="3015"/>
                    <a:pt x="6386" y="3185"/>
                  </a:cubicBezTo>
                  <a:cubicBezTo>
                    <a:pt x="6204" y="3249"/>
                    <a:pt x="5755" y="3518"/>
                    <a:pt x="5526" y="3701"/>
                  </a:cubicBezTo>
                  <a:cubicBezTo>
                    <a:pt x="5058" y="4076"/>
                    <a:pt x="4991" y="4435"/>
                    <a:pt x="5276" y="5058"/>
                  </a:cubicBezTo>
                  <a:cubicBezTo>
                    <a:pt x="5481" y="5506"/>
                    <a:pt x="5462" y="5671"/>
                    <a:pt x="5186" y="5844"/>
                  </a:cubicBezTo>
                  <a:cubicBezTo>
                    <a:pt x="4781" y="6097"/>
                    <a:pt x="4476" y="5898"/>
                    <a:pt x="4423" y="5347"/>
                  </a:cubicBezTo>
                  <a:cubicBezTo>
                    <a:pt x="4378" y="4890"/>
                    <a:pt x="4295" y="4656"/>
                    <a:pt x="4158" y="4601"/>
                  </a:cubicBezTo>
                  <a:cubicBezTo>
                    <a:pt x="3935" y="4511"/>
                    <a:pt x="3356" y="4550"/>
                    <a:pt x="3066" y="4678"/>
                  </a:cubicBezTo>
                  <a:cubicBezTo>
                    <a:pt x="3025" y="4696"/>
                    <a:pt x="2936" y="4728"/>
                    <a:pt x="2868" y="4748"/>
                  </a:cubicBezTo>
                  <a:cubicBezTo>
                    <a:pt x="2642" y="4814"/>
                    <a:pt x="2547" y="4852"/>
                    <a:pt x="2410" y="4932"/>
                  </a:cubicBezTo>
                  <a:cubicBezTo>
                    <a:pt x="2335" y="4976"/>
                    <a:pt x="2274" y="4993"/>
                    <a:pt x="2274" y="4972"/>
                  </a:cubicBezTo>
                  <a:cubicBezTo>
                    <a:pt x="2274" y="4950"/>
                    <a:pt x="2246" y="4960"/>
                    <a:pt x="2212" y="4992"/>
                  </a:cubicBezTo>
                  <a:cubicBezTo>
                    <a:pt x="2178" y="5025"/>
                    <a:pt x="2139" y="5054"/>
                    <a:pt x="2125" y="5058"/>
                  </a:cubicBezTo>
                  <a:cubicBezTo>
                    <a:pt x="1995" y="5098"/>
                    <a:pt x="1573" y="5416"/>
                    <a:pt x="1371" y="5627"/>
                  </a:cubicBezTo>
                  <a:cubicBezTo>
                    <a:pt x="1205" y="5800"/>
                    <a:pt x="1156" y="6147"/>
                    <a:pt x="1233" y="6581"/>
                  </a:cubicBezTo>
                  <a:cubicBezTo>
                    <a:pt x="1300" y="6952"/>
                    <a:pt x="1254" y="7068"/>
                    <a:pt x="1010" y="7142"/>
                  </a:cubicBezTo>
                  <a:cubicBezTo>
                    <a:pt x="355" y="7342"/>
                    <a:pt x="36" y="7790"/>
                    <a:pt x="5" y="8553"/>
                  </a:cubicBezTo>
                  <a:cubicBezTo>
                    <a:pt x="-11" y="8961"/>
                    <a:pt x="5" y="9066"/>
                    <a:pt x="176" y="9568"/>
                  </a:cubicBezTo>
                  <a:cubicBezTo>
                    <a:pt x="432" y="10321"/>
                    <a:pt x="710" y="10631"/>
                    <a:pt x="1123" y="10626"/>
                  </a:cubicBezTo>
                  <a:cubicBezTo>
                    <a:pt x="1424" y="10623"/>
                    <a:pt x="1617" y="10506"/>
                    <a:pt x="1945" y="10130"/>
                  </a:cubicBezTo>
                  <a:cubicBezTo>
                    <a:pt x="2192" y="9846"/>
                    <a:pt x="2240" y="9894"/>
                    <a:pt x="2524" y="10713"/>
                  </a:cubicBezTo>
                  <a:cubicBezTo>
                    <a:pt x="2939" y="11907"/>
                    <a:pt x="3239" y="12395"/>
                    <a:pt x="3540" y="12361"/>
                  </a:cubicBezTo>
                  <a:cubicBezTo>
                    <a:pt x="3696" y="12344"/>
                    <a:pt x="4113" y="12139"/>
                    <a:pt x="4676" y="11804"/>
                  </a:cubicBezTo>
                  <a:cubicBezTo>
                    <a:pt x="4867" y="11691"/>
                    <a:pt x="5274" y="11417"/>
                    <a:pt x="5557" y="11209"/>
                  </a:cubicBezTo>
                  <a:lnTo>
                    <a:pt x="5844" y="10999"/>
                  </a:lnTo>
                  <a:lnTo>
                    <a:pt x="5986" y="11459"/>
                  </a:lnTo>
                  <a:cubicBezTo>
                    <a:pt x="6065" y="11711"/>
                    <a:pt x="6117" y="11946"/>
                    <a:pt x="6102" y="11981"/>
                  </a:cubicBezTo>
                  <a:cubicBezTo>
                    <a:pt x="6081" y="12032"/>
                    <a:pt x="5801" y="12246"/>
                    <a:pt x="5692" y="12294"/>
                  </a:cubicBezTo>
                  <a:cubicBezTo>
                    <a:pt x="5679" y="12300"/>
                    <a:pt x="5605" y="12344"/>
                    <a:pt x="5528" y="12392"/>
                  </a:cubicBezTo>
                  <a:cubicBezTo>
                    <a:pt x="5451" y="12439"/>
                    <a:pt x="5371" y="12478"/>
                    <a:pt x="5348" y="12478"/>
                  </a:cubicBezTo>
                  <a:cubicBezTo>
                    <a:pt x="5326" y="12478"/>
                    <a:pt x="5244" y="12528"/>
                    <a:pt x="5166" y="12590"/>
                  </a:cubicBezTo>
                  <a:cubicBezTo>
                    <a:pt x="5088" y="12651"/>
                    <a:pt x="4988" y="12701"/>
                    <a:pt x="4946" y="12702"/>
                  </a:cubicBezTo>
                  <a:cubicBezTo>
                    <a:pt x="4904" y="12702"/>
                    <a:pt x="4848" y="12731"/>
                    <a:pt x="4822" y="12767"/>
                  </a:cubicBezTo>
                  <a:cubicBezTo>
                    <a:pt x="4796" y="12803"/>
                    <a:pt x="4693" y="12873"/>
                    <a:pt x="4593" y="12921"/>
                  </a:cubicBezTo>
                  <a:cubicBezTo>
                    <a:pt x="4492" y="12969"/>
                    <a:pt x="4331" y="13141"/>
                    <a:pt x="4234" y="13303"/>
                  </a:cubicBezTo>
                  <a:cubicBezTo>
                    <a:pt x="3971" y="13741"/>
                    <a:pt x="3987" y="14032"/>
                    <a:pt x="4330" y="15083"/>
                  </a:cubicBezTo>
                  <a:cubicBezTo>
                    <a:pt x="4674" y="16140"/>
                    <a:pt x="4954" y="16762"/>
                    <a:pt x="5184" y="16981"/>
                  </a:cubicBezTo>
                  <a:cubicBezTo>
                    <a:pt x="5453" y="17237"/>
                    <a:pt x="5746" y="17146"/>
                    <a:pt x="6180" y="16671"/>
                  </a:cubicBezTo>
                  <a:cubicBezTo>
                    <a:pt x="6601" y="16210"/>
                    <a:pt x="6684" y="16169"/>
                    <a:pt x="6890" y="16328"/>
                  </a:cubicBezTo>
                  <a:cubicBezTo>
                    <a:pt x="7064" y="16461"/>
                    <a:pt x="7322" y="16860"/>
                    <a:pt x="7326" y="17002"/>
                  </a:cubicBezTo>
                  <a:cubicBezTo>
                    <a:pt x="7330" y="17190"/>
                    <a:pt x="7178" y="17289"/>
                    <a:pt x="6757" y="17368"/>
                  </a:cubicBezTo>
                  <a:cubicBezTo>
                    <a:pt x="6242" y="17465"/>
                    <a:pt x="6109" y="17562"/>
                    <a:pt x="6011" y="17913"/>
                  </a:cubicBezTo>
                  <a:cubicBezTo>
                    <a:pt x="5860" y="18458"/>
                    <a:pt x="5993" y="19420"/>
                    <a:pt x="6338" y="20264"/>
                  </a:cubicBezTo>
                  <a:cubicBezTo>
                    <a:pt x="6583" y="20864"/>
                    <a:pt x="6745" y="21023"/>
                    <a:pt x="7103" y="21017"/>
                  </a:cubicBezTo>
                  <a:cubicBezTo>
                    <a:pt x="7413" y="21013"/>
                    <a:pt x="7575" y="20968"/>
                    <a:pt x="7809" y="20821"/>
                  </a:cubicBezTo>
                  <a:cubicBezTo>
                    <a:pt x="7884" y="20774"/>
                    <a:pt x="7958" y="20730"/>
                    <a:pt x="7971" y="20723"/>
                  </a:cubicBezTo>
                  <a:cubicBezTo>
                    <a:pt x="7985" y="20716"/>
                    <a:pt x="8029" y="20688"/>
                    <a:pt x="8070" y="20663"/>
                  </a:cubicBezTo>
                  <a:cubicBezTo>
                    <a:pt x="8222" y="20568"/>
                    <a:pt x="9644" y="19882"/>
                    <a:pt x="9786" y="19835"/>
                  </a:cubicBezTo>
                  <a:cubicBezTo>
                    <a:pt x="9975" y="19772"/>
                    <a:pt x="10129" y="20005"/>
                    <a:pt x="10176" y="20425"/>
                  </a:cubicBezTo>
                  <a:cubicBezTo>
                    <a:pt x="10239" y="20998"/>
                    <a:pt x="10355" y="21320"/>
                    <a:pt x="10544" y="21451"/>
                  </a:cubicBezTo>
                  <a:cubicBezTo>
                    <a:pt x="10755" y="21597"/>
                    <a:pt x="11378" y="21586"/>
                    <a:pt x="11749" y="21428"/>
                  </a:cubicBezTo>
                  <a:cubicBezTo>
                    <a:pt x="12100" y="21278"/>
                    <a:pt x="12441" y="20860"/>
                    <a:pt x="12522" y="20481"/>
                  </a:cubicBezTo>
                  <a:cubicBezTo>
                    <a:pt x="12621" y="20011"/>
                    <a:pt x="12501" y="19458"/>
                    <a:pt x="12200" y="18998"/>
                  </a:cubicBezTo>
                  <a:lnTo>
                    <a:pt x="11969" y="18646"/>
                  </a:lnTo>
                  <a:lnTo>
                    <a:pt x="12077" y="18515"/>
                  </a:lnTo>
                  <a:cubicBezTo>
                    <a:pt x="12137" y="18442"/>
                    <a:pt x="12302" y="18316"/>
                    <a:pt x="12444" y="18235"/>
                  </a:cubicBezTo>
                  <a:cubicBezTo>
                    <a:pt x="12791" y="18039"/>
                    <a:pt x="13326" y="17582"/>
                    <a:pt x="13433" y="17391"/>
                  </a:cubicBezTo>
                  <a:cubicBezTo>
                    <a:pt x="13543" y="17196"/>
                    <a:pt x="13546" y="16725"/>
                    <a:pt x="13440" y="16409"/>
                  </a:cubicBezTo>
                  <a:cubicBezTo>
                    <a:pt x="13355" y="16158"/>
                    <a:pt x="12872" y="15093"/>
                    <a:pt x="12746" y="14880"/>
                  </a:cubicBezTo>
                  <a:cubicBezTo>
                    <a:pt x="12705" y="14811"/>
                    <a:pt x="12605" y="14621"/>
                    <a:pt x="12525" y="14460"/>
                  </a:cubicBezTo>
                  <a:cubicBezTo>
                    <a:pt x="12350" y="14112"/>
                    <a:pt x="12388" y="14011"/>
                    <a:pt x="12693" y="14001"/>
                  </a:cubicBezTo>
                  <a:cubicBezTo>
                    <a:pt x="12991" y="13990"/>
                    <a:pt x="13368" y="13890"/>
                    <a:pt x="13559" y="13770"/>
                  </a:cubicBezTo>
                  <a:cubicBezTo>
                    <a:pt x="13749" y="13650"/>
                    <a:pt x="13863" y="13732"/>
                    <a:pt x="14019" y="14096"/>
                  </a:cubicBezTo>
                  <a:cubicBezTo>
                    <a:pt x="14068" y="14212"/>
                    <a:pt x="14243" y="14591"/>
                    <a:pt x="14409" y="14940"/>
                  </a:cubicBezTo>
                  <a:cubicBezTo>
                    <a:pt x="14575" y="15289"/>
                    <a:pt x="14757" y="15681"/>
                    <a:pt x="14813" y="15812"/>
                  </a:cubicBezTo>
                  <a:cubicBezTo>
                    <a:pt x="14983" y="16213"/>
                    <a:pt x="15381" y="16299"/>
                    <a:pt x="15745" y="16013"/>
                  </a:cubicBezTo>
                  <a:cubicBezTo>
                    <a:pt x="15816" y="15957"/>
                    <a:pt x="15911" y="15911"/>
                    <a:pt x="15957" y="15910"/>
                  </a:cubicBezTo>
                  <a:cubicBezTo>
                    <a:pt x="16003" y="15910"/>
                    <a:pt x="16053" y="15878"/>
                    <a:pt x="16069" y="15840"/>
                  </a:cubicBezTo>
                  <a:cubicBezTo>
                    <a:pt x="16084" y="15803"/>
                    <a:pt x="16166" y="15749"/>
                    <a:pt x="16250" y="15722"/>
                  </a:cubicBezTo>
                  <a:cubicBezTo>
                    <a:pt x="16333" y="15694"/>
                    <a:pt x="16460" y="15625"/>
                    <a:pt x="16533" y="15568"/>
                  </a:cubicBezTo>
                  <a:cubicBezTo>
                    <a:pt x="16606" y="15510"/>
                    <a:pt x="16704" y="15463"/>
                    <a:pt x="16750" y="15463"/>
                  </a:cubicBezTo>
                  <a:cubicBezTo>
                    <a:pt x="16796" y="15462"/>
                    <a:pt x="16846" y="15431"/>
                    <a:pt x="16861" y="15393"/>
                  </a:cubicBezTo>
                  <a:cubicBezTo>
                    <a:pt x="16877" y="15355"/>
                    <a:pt x="16961" y="15300"/>
                    <a:pt x="17049" y="15271"/>
                  </a:cubicBezTo>
                  <a:cubicBezTo>
                    <a:pt x="17399" y="15156"/>
                    <a:pt x="17632" y="14853"/>
                    <a:pt x="17632" y="14514"/>
                  </a:cubicBezTo>
                  <a:cubicBezTo>
                    <a:pt x="17632" y="14282"/>
                    <a:pt x="17523" y="13975"/>
                    <a:pt x="17335" y="13676"/>
                  </a:cubicBezTo>
                  <a:cubicBezTo>
                    <a:pt x="17294" y="13612"/>
                    <a:pt x="17206" y="13400"/>
                    <a:pt x="17138" y="13208"/>
                  </a:cubicBezTo>
                  <a:lnTo>
                    <a:pt x="17016" y="12858"/>
                  </a:lnTo>
                  <a:lnTo>
                    <a:pt x="17117" y="12653"/>
                  </a:lnTo>
                  <a:cubicBezTo>
                    <a:pt x="17172" y="12540"/>
                    <a:pt x="17283" y="12422"/>
                    <a:pt x="17363" y="12389"/>
                  </a:cubicBezTo>
                  <a:cubicBezTo>
                    <a:pt x="17550" y="12313"/>
                    <a:pt x="17677" y="12450"/>
                    <a:pt x="17998" y="13082"/>
                  </a:cubicBezTo>
                  <a:cubicBezTo>
                    <a:pt x="18478" y="14025"/>
                    <a:pt x="18938" y="14199"/>
                    <a:pt x="19887" y="13791"/>
                  </a:cubicBezTo>
                  <a:cubicBezTo>
                    <a:pt x="20303" y="13611"/>
                    <a:pt x="21003" y="12958"/>
                    <a:pt x="21091" y="12664"/>
                  </a:cubicBezTo>
                  <a:cubicBezTo>
                    <a:pt x="21237" y="12184"/>
                    <a:pt x="21094" y="11569"/>
                    <a:pt x="20712" y="11030"/>
                  </a:cubicBezTo>
                  <a:cubicBezTo>
                    <a:pt x="20514" y="10751"/>
                    <a:pt x="20570" y="10610"/>
                    <a:pt x="20848" y="10687"/>
                  </a:cubicBezTo>
                  <a:cubicBezTo>
                    <a:pt x="21055" y="10744"/>
                    <a:pt x="21277" y="10643"/>
                    <a:pt x="21387" y="10444"/>
                  </a:cubicBezTo>
                  <a:cubicBezTo>
                    <a:pt x="21422" y="10381"/>
                    <a:pt x="21477" y="10124"/>
                    <a:pt x="21508" y="9875"/>
                  </a:cubicBezTo>
                  <a:cubicBezTo>
                    <a:pt x="21589" y="9217"/>
                    <a:pt x="21502" y="8702"/>
                    <a:pt x="21244" y="8301"/>
                  </a:cubicBezTo>
                  <a:cubicBezTo>
                    <a:pt x="21023" y="7957"/>
                    <a:pt x="20913" y="7878"/>
                    <a:pt x="20461" y="7730"/>
                  </a:cubicBezTo>
                  <a:cubicBezTo>
                    <a:pt x="20173" y="7636"/>
                    <a:pt x="20129" y="7638"/>
                    <a:pt x="19969" y="7758"/>
                  </a:cubicBezTo>
                  <a:cubicBezTo>
                    <a:pt x="19872" y="7831"/>
                    <a:pt x="19689" y="8090"/>
                    <a:pt x="19563" y="8336"/>
                  </a:cubicBezTo>
                  <a:cubicBezTo>
                    <a:pt x="19437" y="8583"/>
                    <a:pt x="19297" y="8794"/>
                    <a:pt x="19252" y="8807"/>
                  </a:cubicBezTo>
                  <a:cubicBezTo>
                    <a:pt x="19134" y="8842"/>
                    <a:pt x="18987" y="8664"/>
                    <a:pt x="18766" y="8220"/>
                  </a:cubicBezTo>
                  <a:cubicBezTo>
                    <a:pt x="18388" y="7463"/>
                    <a:pt x="17969" y="6755"/>
                    <a:pt x="17823" y="6625"/>
                  </a:cubicBezTo>
                  <a:cubicBezTo>
                    <a:pt x="17661" y="6481"/>
                    <a:pt x="17257" y="6452"/>
                    <a:pt x="17042" y="6569"/>
                  </a:cubicBezTo>
                  <a:cubicBezTo>
                    <a:pt x="16972" y="6607"/>
                    <a:pt x="16814" y="6681"/>
                    <a:pt x="16691" y="6732"/>
                  </a:cubicBezTo>
                  <a:cubicBezTo>
                    <a:pt x="16568" y="6783"/>
                    <a:pt x="16379" y="6869"/>
                    <a:pt x="16270" y="6921"/>
                  </a:cubicBezTo>
                  <a:cubicBezTo>
                    <a:pt x="16161" y="6973"/>
                    <a:pt x="15939" y="7071"/>
                    <a:pt x="15776" y="7142"/>
                  </a:cubicBezTo>
                  <a:cubicBezTo>
                    <a:pt x="15613" y="7214"/>
                    <a:pt x="15428" y="7324"/>
                    <a:pt x="15364" y="7387"/>
                  </a:cubicBezTo>
                  <a:cubicBezTo>
                    <a:pt x="15263" y="7487"/>
                    <a:pt x="15239" y="7488"/>
                    <a:pt x="15177" y="7394"/>
                  </a:cubicBezTo>
                  <a:cubicBezTo>
                    <a:pt x="15137" y="7335"/>
                    <a:pt x="15100" y="7154"/>
                    <a:pt x="15093" y="6993"/>
                  </a:cubicBezTo>
                  <a:cubicBezTo>
                    <a:pt x="15082" y="6717"/>
                    <a:pt x="15091" y="6694"/>
                    <a:pt x="15260" y="6608"/>
                  </a:cubicBezTo>
                  <a:cubicBezTo>
                    <a:pt x="15359" y="6559"/>
                    <a:pt x="15537" y="6497"/>
                    <a:pt x="15655" y="6471"/>
                  </a:cubicBezTo>
                  <a:cubicBezTo>
                    <a:pt x="15774" y="6444"/>
                    <a:pt x="15916" y="6385"/>
                    <a:pt x="15971" y="6340"/>
                  </a:cubicBezTo>
                  <a:cubicBezTo>
                    <a:pt x="16026" y="6296"/>
                    <a:pt x="16072" y="6267"/>
                    <a:pt x="16072" y="6277"/>
                  </a:cubicBezTo>
                  <a:cubicBezTo>
                    <a:pt x="16072" y="6317"/>
                    <a:pt x="16377" y="6192"/>
                    <a:pt x="16530" y="6088"/>
                  </a:cubicBezTo>
                  <a:cubicBezTo>
                    <a:pt x="16703" y="5972"/>
                    <a:pt x="16761" y="5769"/>
                    <a:pt x="16720" y="5433"/>
                  </a:cubicBezTo>
                  <a:cubicBezTo>
                    <a:pt x="16684" y="5129"/>
                    <a:pt x="16609" y="4982"/>
                    <a:pt x="15988" y="3999"/>
                  </a:cubicBezTo>
                  <a:lnTo>
                    <a:pt x="15429" y="3113"/>
                  </a:lnTo>
                  <a:lnTo>
                    <a:pt x="15194" y="3115"/>
                  </a:lnTo>
                  <a:cubicBezTo>
                    <a:pt x="15013" y="3118"/>
                    <a:pt x="14928" y="3162"/>
                    <a:pt x="14822" y="3309"/>
                  </a:cubicBezTo>
                  <a:cubicBezTo>
                    <a:pt x="14669" y="3521"/>
                    <a:pt x="14445" y="3672"/>
                    <a:pt x="14231" y="3708"/>
                  </a:cubicBezTo>
                  <a:cubicBezTo>
                    <a:pt x="14088" y="3731"/>
                    <a:pt x="13851" y="3591"/>
                    <a:pt x="13793" y="3449"/>
                  </a:cubicBezTo>
                  <a:cubicBezTo>
                    <a:pt x="13766" y="3384"/>
                    <a:pt x="14029" y="3163"/>
                    <a:pt x="14189" y="3118"/>
                  </a:cubicBezTo>
                  <a:cubicBezTo>
                    <a:pt x="14332" y="3077"/>
                    <a:pt x="14496" y="2970"/>
                    <a:pt x="14573" y="2868"/>
                  </a:cubicBezTo>
                  <a:cubicBezTo>
                    <a:pt x="14787" y="2586"/>
                    <a:pt x="14587" y="1811"/>
                    <a:pt x="14098" y="1017"/>
                  </a:cubicBezTo>
                  <a:cubicBezTo>
                    <a:pt x="13793" y="522"/>
                    <a:pt x="13788" y="518"/>
                    <a:pt x="13536" y="527"/>
                  </a:cubicBezTo>
                  <a:cubicBezTo>
                    <a:pt x="13396" y="532"/>
                    <a:pt x="13163" y="599"/>
                    <a:pt x="13017" y="676"/>
                  </a:cubicBezTo>
                  <a:cubicBezTo>
                    <a:pt x="12603" y="897"/>
                    <a:pt x="12233" y="1059"/>
                    <a:pt x="12029" y="1108"/>
                  </a:cubicBezTo>
                  <a:cubicBezTo>
                    <a:pt x="11846" y="1152"/>
                    <a:pt x="11841" y="1146"/>
                    <a:pt x="11721" y="790"/>
                  </a:cubicBezTo>
                  <a:cubicBezTo>
                    <a:pt x="11581" y="377"/>
                    <a:pt x="11394" y="181"/>
                    <a:pt x="11009" y="47"/>
                  </a:cubicBezTo>
                  <a:cubicBezTo>
                    <a:pt x="10911" y="12"/>
                    <a:pt x="10813" y="-3"/>
                    <a:pt x="10716" y="0"/>
                  </a:cubicBezTo>
                  <a:close/>
                  <a:moveTo>
                    <a:pt x="11130" y="5170"/>
                  </a:moveTo>
                  <a:cubicBezTo>
                    <a:pt x="11274" y="5144"/>
                    <a:pt x="11385" y="5179"/>
                    <a:pt x="11441" y="5279"/>
                  </a:cubicBezTo>
                  <a:cubicBezTo>
                    <a:pt x="11547" y="5471"/>
                    <a:pt x="11282" y="5812"/>
                    <a:pt x="10890" y="5988"/>
                  </a:cubicBezTo>
                  <a:cubicBezTo>
                    <a:pt x="10509" y="6159"/>
                    <a:pt x="10428" y="6274"/>
                    <a:pt x="10434" y="6627"/>
                  </a:cubicBezTo>
                  <a:cubicBezTo>
                    <a:pt x="10445" y="7172"/>
                    <a:pt x="11016" y="8156"/>
                    <a:pt x="11475" y="8420"/>
                  </a:cubicBezTo>
                  <a:lnTo>
                    <a:pt x="11690" y="8546"/>
                  </a:lnTo>
                  <a:lnTo>
                    <a:pt x="12235" y="8236"/>
                  </a:lnTo>
                  <a:cubicBezTo>
                    <a:pt x="12854" y="7885"/>
                    <a:pt x="12926" y="7868"/>
                    <a:pt x="13046" y="8068"/>
                  </a:cubicBezTo>
                  <a:cubicBezTo>
                    <a:pt x="13145" y="8233"/>
                    <a:pt x="13176" y="8191"/>
                    <a:pt x="12549" y="8733"/>
                  </a:cubicBezTo>
                  <a:cubicBezTo>
                    <a:pt x="12116" y="9107"/>
                    <a:pt x="12059" y="9210"/>
                    <a:pt x="12059" y="9600"/>
                  </a:cubicBezTo>
                  <a:cubicBezTo>
                    <a:pt x="12059" y="9832"/>
                    <a:pt x="12111" y="10040"/>
                    <a:pt x="12268" y="10426"/>
                  </a:cubicBezTo>
                  <a:cubicBezTo>
                    <a:pt x="12409" y="10776"/>
                    <a:pt x="12460" y="10968"/>
                    <a:pt x="12427" y="11027"/>
                  </a:cubicBezTo>
                  <a:cubicBezTo>
                    <a:pt x="12401" y="11075"/>
                    <a:pt x="12255" y="11136"/>
                    <a:pt x="12104" y="11163"/>
                  </a:cubicBezTo>
                  <a:cubicBezTo>
                    <a:pt x="11816" y="11213"/>
                    <a:pt x="11504" y="11413"/>
                    <a:pt x="11393" y="11615"/>
                  </a:cubicBezTo>
                  <a:cubicBezTo>
                    <a:pt x="11280" y="11819"/>
                    <a:pt x="11321" y="11873"/>
                    <a:pt x="10702" y="10696"/>
                  </a:cubicBezTo>
                  <a:cubicBezTo>
                    <a:pt x="10494" y="10300"/>
                    <a:pt x="10260" y="10135"/>
                    <a:pt x="9998" y="10202"/>
                  </a:cubicBezTo>
                  <a:cubicBezTo>
                    <a:pt x="9893" y="10229"/>
                    <a:pt x="9535" y="10367"/>
                    <a:pt x="9202" y="10507"/>
                  </a:cubicBezTo>
                  <a:cubicBezTo>
                    <a:pt x="8499" y="10804"/>
                    <a:pt x="8246" y="10830"/>
                    <a:pt x="8171" y="10617"/>
                  </a:cubicBezTo>
                  <a:cubicBezTo>
                    <a:pt x="8052" y="10284"/>
                    <a:pt x="8102" y="10188"/>
                    <a:pt x="8615" y="9754"/>
                  </a:cubicBezTo>
                  <a:cubicBezTo>
                    <a:pt x="8888" y="9524"/>
                    <a:pt x="9133" y="9272"/>
                    <a:pt x="9160" y="9195"/>
                  </a:cubicBezTo>
                  <a:cubicBezTo>
                    <a:pt x="9237" y="8978"/>
                    <a:pt x="9219" y="8660"/>
                    <a:pt x="9114" y="8364"/>
                  </a:cubicBezTo>
                  <a:cubicBezTo>
                    <a:pt x="9005" y="8058"/>
                    <a:pt x="9047" y="7927"/>
                    <a:pt x="9256" y="7926"/>
                  </a:cubicBezTo>
                  <a:cubicBezTo>
                    <a:pt x="9497" y="7925"/>
                    <a:pt x="9879" y="7593"/>
                    <a:pt x="9968" y="7308"/>
                  </a:cubicBezTo>
                  <a:cubicBezTo>
                    <a:pt x="10070" y="6986"/>
                    <a:pt x="10075" y="6406"/>
                    <a:pt x="9981" y="6002"/>
                  </a:cubicBezTo>
                  <a:cubicBezTo>
                    <a:pt x="9898" y="5648"/>
                    <a:pt x="9919" y="5598"/>
                    <a:pt x="10123" y="5652"/>
                  </a:cubicBezTo>
                  <a:cubicBezTo>
                    <a:pt x="10236" y="5682"/>
                    <a:pt x="10364" y="5624"/>
                    <a:pt x="10619" y="5429"/>
                  </a:cubicBezTo>
                  <a:cubicBezTo>
                    <a:pt x="10808" y="5284"/>
                    <a:pt x="10985" y="5196"/>
                    <a:pt x="11130" y="517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38" name="Group">
            <a:extLst>
              <a:ext uri="{FF2B5EF4-FFF2-40B4-BE49-F238E27FC236}">
                <a16:creationId xmlns:a16="http://schemas.microsoft.com/office/drawing/2014/main" id="{72997F35-797C-49A7-B8F7-74D5C38E8073}"/>
              </a:ext>
            </a:extLst>
          </p:cNvPr>
          <p:cNvGrpSpPr/>
          <p:nvPr/>
        </p:nvGrpSpPr>
        <p:grpSpPr>
          <a:xfrm>
            <a:off x="9805985" y="5295900"/>
            <a:ext cx="4889501" cy="1066800"/>
            <a:chOff x="0" y="0"/>
            <a:chExt cx="4889500" cy="1066800"/>
          </a:xfrm>
        </p:grpSpPr>
        <p:sp>
          <p:nvSpPr>
            <p:cNvPr id="39" name="Rectangle">
              <a:extLst>
                <a:ext uri="{FF2B5EF4-FFF2-40B4-BE49-F238E27FC236}">
                  <a16:creationId xmlns:a16="http://schemas.microsoft.com/office/drawing/2014/main" id="{F5DBA063-A434-4C3F-B31A-D48951943B6F}"/>
                </a:ext>
              </a:extLst>
            </p:cNvPr>
            <p:cNvSpPr/>
            <p:nvPr/>
          </p:nvSpPr>
          <p:spPr>
            <a:xfrm>
              <a:off x="0" y="0"/>
              <a:ext cx="4889500" cy="1066800"/>
            </a:xfrm>
            <a:prstGeom prst="rect">
              <a:avLst/>
            </a:prstGeom>
            <a:solidFill>
              <a:srgbClr val="D6D6D6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functions and libraries">
              <a:extLst>
                <a:ext uri="{FF2B5EF4-FFF2-40B4-BE49-F238E27FC236}">
                  <a16:creationId xmlns:a16="http://schemas.microsoft.com/office/drawing/2014/main" id="{CF1F9F18-72A7-4A2E-87A1-C2F4988704E2}"/>
                </a:ext>
              </a:extLst>
            </p:cNvPr>
            <p:cNvSpPr txBox="1"/>
            <p:nvPr/>
          </p:nvSpPr>
          <p:spPr>
            <a:xfrm>
              <a:off x="191863" y="302418"/>
              <a:ext cx="450577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82550" marR="82550" algn="ctr" defTabSz="647700">
                <a:lnSpc>
                  <a:spcPts val="3600"/>
                </a:lnSpc>
                <a:buClr>
                  <a:srgbClr val="8A8A8A"/>
                </a:buClr>
                <a:buFont typeface="Comic Sans MS"/>
                <a:tabLst>
                  <a:tab pos="1511300" algn="l"/>
                </a:tabLst>
                <a:defRPr sz="3000">
                  <a:solidFill>
                    <a:srgbClr val="8A8A8A"/>
                  </a:solidFill>
                  <a:uFill>
                    <a:solidFill>
                      <a:srgbClr val="8A8A8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t>functions and libraries</a:t>
              </a:r>
            </a:p>
          </p:txBody>
        </p:sp>
      </p:grpSp>
      <p:grpSp>
        <p:nvGrpSpPr>
          <p:cNvPr id="41" name="Group">
            <a:extLst>
              <a:ext uri="{FF2B5EF4-FFF2-40B4-BE49-F238E27FC236}">
                <a16:creationId xmlns:a16="http://schemas.microsoft.com/office/drawing/2014/main" id="{F4B59F1C-DE31-4F54-83FB-1725828807BB}"/>
              </a:ext>
            </a:extLst>
          </p:cNvPr>
          <p:cNvGrpSpPr/>
          <p:nvPr/>
        </p:nvGrpSpPr>
        <p:grpSpPr>
          <a:xfrm>
            <a:off x="9213850" y="8483600"/>
            <a:ext cx="5791200" cy="1066800"/>
            <a:chOff x="0" y="0"/>
            <a:chExt cx="5791200" cy="1066800"/>
          </a:xfrm>
        </p:grpSpPr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E6BA6194-3A9F-4DBE-AC00-95EDA1742764}"/>
                </a:ext>
              </a:extLst>
            </p:cNvPr>
            <p:cNvSpPr/>
            <p:nvPr/>
          </p:nvSpPr>
          <p:spPr>
            <a:xfrm>
              <a:off x="0" y="0"/>
              <a:ext cx="5791200" cy="1066800"/>
            </a:xfrm>
            <a:prstGeom prst="rect">
              <a:avLst/>
            </a:prstGeom>
            <a:solidFill>
              <a:srgbClr val="CBCBCB"/>
            </a:solidFill>
            <a:ln w="952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conditionals and loops">
              <a:extLst>
                <a:ext uri="{FF2B5EF4-FFF2-40B4-BE49-F238E27FC236}">
                  <a16:creationId xmlns:a16="http://schemas.microsoft.com/office/drawing/2014/main" id="{F263BE76-DE37-472F-BDA3-9386FE3BF08E}"/>
                </a:ext>
              </a:extLst>
            </p:cNvPr>
            <p:cNvSpPr txBox="1"/>
            <p:nvPr/>
          </p:nvSpPr>
          <p:spPr>
            <a:xfrm>
              <a:off x="645786" y="242541"/>
              <a:ext cx="449963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82550" marR="82550" algn="ctr" defTabSz="647700">
                <a:lnSpc>
                  <a:spcPts val="3600"/>
                </a:lnSpc>
                <a:buClr>
                  <a:srgbClr val="8A8A8A"/>
                </a:buClr>
                <a:buFont typeface="Comic Sans MS"/>
                <a:tabLst>
                  <a:tab pos="1511300" algn="l"/>
                </a:tabLst>
                <a:defRPr sz="3000">
                  <a:solidFill>
                    <a:srgbClr val="8A8A8A"/>
                  </a:solidFill>
                  <a:uFill>
                    <a:solidFill>
                      <a:srgbClr val="8A8A8A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conditionals and loops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00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Scope of a variable</a:t>
            </a:r>
            <a:endParaRPr dirty="0"/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49C3D-5A02-4796-A10B-841DE6E7E4F4}"/>
              </a:ext>
            </a:extLst>
          </p:cNvPr>
          <p:cNvSpPr txBox="1"/>
          <p:nvPr/>
        </p:nvSpPr>
        <p:spPr>
          <a:xfrm>
            <a:off x="21165792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</a:t>
            </a:r>
            <a:r>
              <a:rPr lang="en-US" sz="3200" dirty="0"/>
              <a:t>7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.1n</a:t>
            </a:r>
          </a:p>
        </p:txBody>
      </p:sp>
      <p:pic>
        <p:nvPicPr>
          <p:cNvPr id="7170" name="Picture 2" descr="Image result for introcs scope of a variable">
            <a:extLst>
              <a:ext uri="{FF2B5EF4-FFF2-40B4-BE49-F238E27FC236}">
                <a16:creationId xmlns:a16="http://schemas.microsoft.com/office/drawing/2014/main" id="{E906107A-16CB-4BB3-8D1A-7D4E97E0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664626"/>
            <a:ext cx="19792950" cy="1070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273D4C-A848-44DE-A757-CBA93794A231}"/>
              </a:ext>
            </a:extLst>
          </p:cNvPr>
          <p:cNvSpPr txBox="1"/>
          <p:nvPr/>
        </p:nvSpPr>
        <p:spPr>
          <a:xfrm>
            <a:off x="16871576" y="149890"/>
            <a:ext cx="369937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Identify the scope of a variables in a program with multiple methods and method calls.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96020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5. Functions and Libr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7</a:t>
            </a:r>
            <a:r>
              <a:rPr dirty="0"/>
              <a:t>. Functions and </a:t>
            </a:r>
            <a:r>
              <a:rPr lang="en-US" dirty="0"/>
              <a:t>Modules</a:t>
            </a:r>
            <a:endParaRPr dirty="0"/>
          </a:p>
        </p:txBody>
      </p:sp>
      <p:sp>
        <p:nvSpPr>
          <p:cNvPr id="833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A9A9A9"/>
                </a:solidFill>
              </a:defRPr>
            </a:pPr>
            <a:r>
              <a:rPr dirty="0"/>
              <a:t>Basic concepts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Modular programming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Fundamental abstractions for modular programming</a:t>
            </a:r>
            <a:endParaRPr dirty="0"/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5" name="Implementation…">
            <a:extLst>
              <a:ext uri="{FF2B5EF4-FFF2-40B4-BE49-F238E27FC236}">
                <a16:creationId xmlns:a16="http://schemas.microsoft.com/office/drawing/2014/main" id="{86BADA4C-01FD-4E3B-B0CD-C86807144F6C}"/>
              </a:ext>
            </a:extLst>
          </p:cNvPr>
          <p:cNvSpPr txBox="1"/>
          <p:nvPr/>
        </p:nvSpPr>
        <p:spPr>
          <a:xfrm>
            <a:off x="17804048" y="4164315"/>
            <a:ext cx="5232400" cy="2636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5900"/>
              </a:lnSpc>
              <a:tabLst>
                <a:tab pos="1168400" algn="l"/>
              </a:tabLst>
              <a:defRPr sz="33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Implementation</a:t>
            </a:r>
            <a:r>
              <a:rPr dirty="0">
                <a:solidFill>
                  <a:srgbClr val="000000"/>
                </a:solidFill>
              </a:rPr>
              <a:t> </a:t>
            </a:r>
          </a:p>
          <a:p>
            <a:pPr defTabSz="647700">
              <a:lnSpc>
                <a:spcPts val="5900"/>
              </a:lnSpc>
              <a:tabLst>
                <a:tab pos="1168400" algn="l"/>
              </a:tabLst>
              <a:defRPr sz="33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>
                <a:solidFill>
                  <a:srgbClr val="000000"/>
                </a:solidFill>
              </a:rPr>
              <a:t>Module containing library's Java code. </a:t>
            </a:r>
          </a:p>
        </p:txBody>
      </p:sp>
      <p:sp>
        <p:nvSpPr>
          <p:cNvPr id="6" name="Applications programming interface (API)…">
            <a:extLst>
              <a:ext uri="{FF2B5EF4-FFF2-40B4-BE49-F238E27FC236}">
                <a16:creationId xmlns:a16="http://schemas.microsoft.com/office/drawing/2014/main" id="{A833EA02-609E-4340-9E72-57318DF4B8F7}"/>
              </a:ext>
            </a:extLst>
          </p:cNvPr>
          <p:cNvSpPr txBox="1"/>
          <p:nvPr/>
        </p:nvSpPr>
        <p:spPr>
          <a:xfrm>
            <a:off x="7694848" y="4405615"/>
            <a:ext cx="9232900" cy="1841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5900"/>
              </a:lnSpc>
              <a:tabLst>
                <a:tab pos="1168400" algn="l"/>
              </a:tabLst>
              <a:defRPr sz="33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Applications programming interface (API)</a:t>
            </a:r>
            <a:r>
              <a:rPr>
                <a:solidFill>
                  <a:srgbClr val="000000"/>
                </a:solidFill>
              </a:rPr>
              <a:t> </a:t>
            </a:r>
          </a:p>
          <a:p>
            <a:pPr defTabSz="647700">
              <a:lnSpc>
                <a:spcPts val="5900"/>
              </a:lnSpc>
              <a:tabLst>
                <a:tab pos="1168400" algn="l"/>
              </a:tabLst>
              <a:defRPr sz="33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solidFill>
                  <a:srgbClr val="000000"/>
                </a:solidFill>
              </a:rPr>
              <a:t>Defines signatures, describes methods. </a:t>
            </a:r>
          </a:p>
        </p:txBody>
      </p:sp>
      <p:sp>
        <p:nvSpPr>
          <p:cNvPr id="7" name="Client…">
            <a:extLst>
              <a:ext uri="{FF2B5EF4-FFF2-40B4-BE49-F238E27FC236}">
                <a16:creationId xmlns:a16="http://schemas.microsoft.com/office/drawing/2014/main" id="{18B708A4-97DA-40C9-997E-5932E69D7377}"/>
              </a:ext>
            </a:extLst>
          </p:cNvPr>
          <p:cNvSpPr txBox="1"/>
          <p:nvPr/>
        </p:nvSpPr>
        <p:spPr>
          <a:xfrm>
            <a:off x="1586148" y="4164315"/>
            <a:ext cx="5232400" cy="2324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5900"/>
              </a:lnSpc>
              <a:tabLst>
                <a:tab pos="1168400" algn="l"/>
              </a:tabLst>
              <a:defRPr sz="33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Client</a:t>
            </a:r>
            <a:r>
              <a:rPr>
                <a:solidFill>
                  <a:srgbClr val="000000"/>
                </a:solidFill>
              </a:rPr>
              <a:t> </a:t>
            </a:r>
          </a:p>
          <a:p>
            <a:pPr defTabSz="647700">
              <a:lnSpc>
                <a:spcPts val="5900"/>
              </a:lnSpc>
              <a:tabLst>
                <a:tab pos="1168400" algn="l"/>
              </a:tabLst>
              <a:defRPr sz="33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>
                <a:solidFill>
                  <a:srgbClr val="000000"/>
                </a:solidFill>
              </a:rPr>
              <a:t>Module that calls a library's methods. </a:t>
            </a:r>
          </a:p>
        </p:txBody>
      </p:sp>
      <p:sp>
        <p:nvSpPr>
          <p:cNvPr id="9" name="public class GaussianPlot…">
            <a:extLst>
              <a:ext uri="{FF2B5EF4-FFF2-40B4-BE49-F238E27FC236}">
                <a16:creationId xmlns:a16="http://schemas.microsoft.com/office/drawing/2014/main" id="{855064CB-55E3-4C65-B590-EA833EC4671A}"/>
              </a:ext>
            </a:extLst>
          </p:cNvPr>
          <p:cNvSpPr/>
          <p:nvPr/>
        </p:nvSpPr>
        <p:spPr>
          <a:xfrm>
            <a:off x="1497248" y="8202914"/>
            <a:ext cx="5397500" cy="3211287"/>
          </a:xfrm>
          <a:prstGeom prst="rect">
            <a:avLst/>
          </a:prstGeom>
          <a:solidFill>
            <a:srgbClr val="EBEBEB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marL="7224" marR="7224" defTabSz="1295400">
              <a:lnSpc>
                <a:spcPct val="12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public class </a:t>
            </a:r>
            <a:r>
              <a:rPr dirty="0" err="1"/>
              <a:t>GaussianPlot</a:t>
            </a:r>
            <a:endParaRPr dirty="0"/>
          </a:p>
          <a:p>
            <a:pPr marL="7224" marR="7224" defTabSz="1295400">
              <a:lnSpc>
                <a:spcPct val="12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{</a:t>
            </a:r>
          </a:p>
          <a:p>
            <a:pPr marL="7224" marR="7224" defTabSz="1295400">
              <a:lnSpc>
                <a:spcPct val="12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...</a:t>
            </a:r>
          </a:p>
          <a:p>
            <a:pPr marL="7224" marR="7224" defTabSz="1295400">
              <a:lnSpc>
                <a:spcPct val="12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y[</a:t>
            </a:r>
            <a:r>
              <a:rPr dirty="0" err="1"/>
              <a:t>i</a:t>
            </a:r>
            <a:r>
              <a:rPr dirty="0"/>
              <a:t>] =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Gaussian.pdf(x[</a:t>
            </a:r>
            <a:r>
              <a:rPr dirty="0" err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])</a:t>
            </a:r>
            <a:r>
              <a:rPr dirty="0"/>
              <a:t>;</a:t>
            </a:r>
          </a:p>
          <a:p>
            <a:pPr marL="7224" marR="7224" defTabSz="1295400">
              <a:lnSpc>
                <a:spcPct val="12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...</a:t>
            </a:r>
          </a:p>
          <a:p>
            <a:pPr marL="7224" marR="7224" defTabSz="1295400">
              <a:lnSpc>
                <a:spcPct val="12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}</a:t>
            </a:r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F5159F27-B4FC-4B0B-BC6B-3606DCA649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8205441"/>
              </p:ext>
            </p:extLst>
          </p:nvPr>
        </p:nvGraphicFramePr>
        <p:xfrm>
          <a:off x="8043536" y="7736349"/>
          <a:ext cx="8000999" cy="3530598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4473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7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6866">
                <a:tc>
                  <a:txBody>
                    <a:bodyPr/>
                    <a:lstStyle/>
                    <a:p>
                      <a:pPr marL="187959" marR="6350" algn="l" defTabSz="914400">
                        <a:lnSpc>
                          <a:spcPct val="50000"/>
                        </a:lnSpc>
                        <a:spcBef>
                          <a:spcPts val="1800"/>
                        </a:spcBef>
                        <a:tabLst/>
                        <a:defRPr sz="1800"/>
                      </a:pPr>
                      <a:r>
                        <a:rPr sz="2400">
                          <a:uFill>
                            <a:solidFill>
                              <a:srgbClr val="00000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public class Gaussian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EBEBEB"/>
                      </a:solidFill>
                      <a:miter lim="400000"/>
                    </a:lnL>
                    <a:lnR w="25400">
                      <a:solidFill>
                        <a:srgbClr val="EBEBEB"/>
                      </a:solidFill>
                      <a:miter lim="400000"/>
                    </a:lnR>
                    <a:lnT w="25400">
                      <a:solidFill>
                        <a:srgbClr val="EBEBEB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ym typeface="Lucida Sans"/>
                        </a:defRPr>
                      </a:pPr>
                      <a:endParaRPr/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EBEBEB"/>
                      </a:solidFill>
                      <a:miter lim="400000"/>
                    </a:lnL>
                    <a:lnR w="25400">
                      <a:solidFill>
                        <a:srgbClr val="EBEBEB"/>
                      </a:solidFill>
                      <a:miter lim="400000"/>
                    </a:lnR>
                    <a:lnT w="25400">
                      <a:solidFill>
                        <a:srgbClr val="EBEBEB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866">
                <a:tc>
                  <a:txBody>
                    <a:bodyPr/>
                    <a:lstStyle/>
                    <a:p>
                      <a:pPr marL="187959" marR="6350" algn="l" defTabSz="914400">
                        <a:lnSpc>
                          <a:spcPct val="50000"/>
                        </a:lnSpc>
                        <a:spcBef>
                          <a:spcPts val="1800"/>
                        </a:spcBef>
                        <a:tabLst/>
                        <a:defRPr sz="1800"/>
                      </a:pPr>
                      <a:r>
                        <a:rPr sz="2400">
                          <a:uFill>
                            <a:solidFill>
                              <a:srgbClr val="00000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double pdf(double x)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EBEBEB"/>
                      </a:solidFill>
                      <a:miter lim="400000"/>
                    </a:lnL>
                    <a:lnR w="25400">
                      <a:solidFill>
                        <a:srgbClr val="EBEBEB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400" i="1">
                          <a:solidFill>
                            <a:srgbClr val="005493"/>
                          </a:solidFill>
                          <a:sym typeface="Lucida Sans"/>
                        </a:rPr>
                        <a:t>Gaussian probability density function</a:t>
                      </a:r>
                    </a:p>
                  </a:txBody>
                  <a:tcPr marL="139700" marR="139700" marT="139700" marB="139700" anchor="ctr" horzOverflow="overflow">
                    <a:lnL w="25400">
                      <a:solidFill>
                        <a:srgbClr val="EBEBEB"/>
                      </a:solidFill>
                      <a:miter lim="400000"/>
                    </a:lnL>
                    <a:lnR w="25400">
                      <a:solidFill>
                        <a:srgbClr val="EBEBEB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866">
                <a:tc>
                  <a:txBody>
                    <a:bodyPr/>
                    <a:lstStyle/>
                    <a:p>
                      <a:pPr marL="187959" marR="6350" algn="l" defTabSz="914400">
                        <a:lnSpc>
                          <a:spcPct val="50000"/>
                        </a:lnSpc>
                        <a:spcBef>
                          <a:spcPts val="1800"/>
                        </a:spcBef>
                        <a:tabLst/>
                        <a:defRPr sz="1800"/>
                      </a:pPr>
                      <a:r>
                        <a:rPr sz="2400">
                          <a:uFill>
                            <a:solidFill>
                              <a:srgbClr val="00000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double cdf(double x)</a:t>
                      </a:r>
                    </a:p>
                  </a:txBody>
                  <a:tcPr marL="38100" marR="38100" marT="38100" marB="38100" anchor="ctr" horzOverflow="overflow">
                    <a:lnL w="25400">
                      <a:solidFill>
                        <a:srgbClr val="EBEBEB"/>
                      </a:solidFill>
                      <a:miter lim="400000"/>
                    </a:lnL>
                    <a:lnR w="25400">
                      <a:solidFill>
                        <a:srgbClr val="EBEBEB"/>
                      </a:solidFill>
                      <a:miter lim="400000"/>
                    </a:lnR>
                    <a:lnT w="25400">
                      <a:solidFill>
                        <a:srgbClr val="EBEBEB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400" i="1">
                          <a:solidFill>
                            <a:srgbClr val="005493"/>
                          </a:solidFill>
                          <a:sym typeface="Lucida Sans"/>
                        </a:rPr>
                        <a:t>Gaussian cumulative distribution function</a:t>
                      </a:r>
                    </a:p>
                  </a:txBody>
                  <a:tcPr marL="139700" marR="139700" marT="139700" marB="139700" anchor="ctr" horzOverflow="overflow">
                    <a:lnL w="25400">
                      <a:solidFill>
                        <a:srgbClr val="EBEBEB"/>
                      </a:solidFill>
                      <a:miter lim="400000"/>
                    </a:lnL>
                    <a:lnR w="25400">
                      <a:solidFill>
                        <a:srgbClr val="EBEBEB"/>
                      </a:solidFill>
                      <a:miter lim="400000"/>
                    </a:lnR>
                    <a:lnT w="25400">
                      <a:solidFill>
                        <a:srgbClr val="EBEBEB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public class Gaussian…">
            <a:extLst>
              <a:ext uri="{FF2B5EF4-FFF2-40B4-BE49-F238E27FC236}">
                <a16:creationId xmlns:a16="http://schemas.microsoft.com/office/drawing/2014/main" id="{D9D2B23D-8098-4ADE-9592-0D02A140D486}"/>
              </a:ext>
            </a:extLst>
          </p:cNvPr>
          <p:cNvSpPr/>
          <p:nvPr/>
        </p:nvSpPr>
        <p:spPr>
          <a:xfrm>
            <a:off x="16940448" y="7313915"/>
            <a:ext cx="6705600" cy="4731114"/>
          </a:xfrm>
          <a:prstGeom prst="rect">
            <a:avLst/>
          </a:prstGeom>
          <a:solidFill>
            <a:srgbClr val="EBEBEB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marL="7224" marR="7224" defTabSz="1295400">
              <a:lnSpc>
                <a:spcPct val="13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public class Gaussian</a:t>
            </a:r>
          </a:p>
          <a:p>
            <a:pPr marL="7224" marR="7224" defTabSz="1295400">
              <a:lnSpc>
                <a:spcPct val="13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{</a:t>
            </a:r>
          </a:p>
          <a:p>
            <a:pPr marL="7224" marR="7224" defTabSz="1295400">
              <a:lnSpc>
                <a:spcPct val="13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public static double pdf(double x)</a:t>
            </a:r>
          </a:p>
          <a:p>
            <a:pPr marL="7224" marR="7224" defTabSz="1295400">
              <a:lnSpc>
                <a:spcPct val="13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{ </a:t>
            </a:r>
          </a:p>
          <a:p>
            <a:pPr marL="7224" marR="7224" defTabSz="1295400">
              <a:lnSpc>
                <a:spcPct val="13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 double </a:t>
            </a:r>
            <a:r>
              <a:rPr dirty="0" err="1"/>
              <a:t>val</a:t>
            </a:r>
            <a:r>
              <a:rPr dirty="0"/>
              <a:t> = </a:t>
            </a:r>
            <a:r>
              <a:rPr dirty="0" err="1"/>
              <a:t>Math.exp</a:t>
            </a:r>
            <a:r>
              <a:rPr dirty="0"/>
              <a:t>(-x*x / 2);</a:t>
            </a:r>
          </a:p>
          <a:p>
            <a:pPr marL="7224" marR="7224" defTabSz="1295400">
              <a:lnSpc>
                <a:spcPct val="13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 </a:t>
            </a:r>
            <a:r>
              <a:rPr dirty="0" err="1"/>
              <a:t>val</a:t>
            </a:r>
            <a:r>
              <a:rPr dirty="0"/>
              <a:t> /=  </a:t>
            </a:r>
            <a:r>
              <a:rPr dirty="0" err="1"/>
              <a:t>Math.sqrt</a:t>
            </a:r>
            <a:r>
              <a:rPr dirty="0"/>
              <a:t>(2 * </a:t>
            </a:r>
            <a:r>
              <a:rPr dirty="0" err="1"/>
              <a:t>Math.PI</a:t>
            </a:r>
            <a:r>
              <a:rPr dirty="0"/>
              <a:t>);</a:t>
            </a:r>
          </a:p>
          <a:p>
            <a:pPr marL="7224" marR="7224" defTabSz="1295400">
              <a:lnSpc>
                <a:spcPct val="13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  return </a:t>
            </a:r>
            <a:r>
              <a:rPr dirty="0" err="1"/>
              <a:t>val</a:t>
            </a:r>
            <a:endParaRPr dirty="0"/>
          </a:p>
          <a:p>
            <a:pPr marL="7224" marR="7224" defTabSz="1295400">
              <a:lnSpc>
                <a:spcPct val="13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}</a:t>
            </a:r>
          </a:p>
          <a:p>
            <a:pPr marL="7224" marR="7224" defTabSz="1295400">
              <a:lnSpc>
                <a:spcPct val="13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  ...</a:t>
            </a:r>
          </a:p>
          <a:p>
            <a:pPr marL="7224" marR="7224" defTabSz="1295400">
              <a:lnSpc>
                <a:spcPct val="130000"/>
              </a:lnSpc>
              <a:defRPr sz="2200">
                <a:uFill>
                  <a:solidFill>
                    <a:srgbClr val="0433FF"/>
                  </a:solidFill>
                </a:uFill>
              </a:defRPr>
            </a:pPr>
            <a:r>
              <a:rPr dirty="0"/>
              <a:t>}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35EE53C6-F367-412C-8467-8804BA6EA3CB}"/>
              </a:ext>
            </a:extLst>
          </p:cNvPr>
          <p:cNvGrpSpPr/>
          <p:nvPr/>
        </p:nvGrpSpPr>
        <p:grpSpPr>
          <a:xfrm>
            <a:off x="1270000" y="2150641"/>
            <a:ext cx="19434990" cy="1308100"/>
            <a:chOff x="0" y="0"/>
            <a:chExt cx="19434988" cy="1308100"/>
          </a:xfrm>
        </p:grpSpPr>
        <p:sp>
          <p:nvSpPr>
            <p:cNvPr id="13" name="Client">
              <a:extLst>
                <a:ext uri="{FF2B5EF4-FFF2-40B4-BE49-F238E27FC236}">
                  <a16:creationId xmlns:a16="http://schemas.microsoft.com/office/drawing/2014/main" id="{D54A68D9-6CE0-4360-BA1F-4D5CE55C4EF2}"/>
                </a:ext>
              </a:extLst>
            </p:cNvPr>
            <p:cNvSpPr txBox="1"/>
            <p:nvPr/>
          </p:nvSpPr>
          <p:spPr>
            <a:xfrm>
              <a:off x="0" y="0"/>
              <a:ext cx="2151212" cy="1308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68300" tIns="368300" rIns="368300" bIns="368300" numCol="1" anchor="t">
              <a:spAutoFit/>
            </a:bodyPr>
            <a:lstStyle>
              <a:lvl1pPr algn="ctr" defTabSz="647700">
                <a:lnSpc>
                  <a:spcPts val="4300"/>
                </a:lnSpc>
                <a:tabLst>
                  <a:tab pos="1511300" algn="l"/>
                </a:tabLst>
                <a:defRPr sz="3600" b="1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rPr dirty="0"/>
                <a:t>Client</a:t>
              </a:r>
            </a:p>
          </p:txBody>
        </p:sp>
        <p:sp>
          <p:nvSpPr>
            <p:cNvPr id="14" name="API">
              <a:extLst>
                <a:ext uri="{FF2B5EF4-FFF2-40B4-BE49-F238E27FC236}">
                  <a16:creationId xmlns:a16="http://schemas.microsoft.com/office/drawing/2014/main" id="{2C5467EE-1B26-4267-B20A-01398885B366}"/>
                </a:ext>
              </a:extLst>
            </p:cNvPr>
            <p:cNvSpPr txBox="1"/>
            <p:nvPr/>
          </p:nvSpPr>
          <p:spPr>
            <a:xfrm>
              <a:off x="8141588" y="0"/>
              <a:ext cx="1543324" cy="1308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68300" tIns="368300" rIns="368300" bIns="368300" numCol="1" anchor="t">
              <a:spAutoFit/>
            </a:bodyPr>
            <a:lstStyle>
              <a:lvl1pPr algn="ctr" defTabSz="647700">
                <a:lnSpc>
                  <a:spcPts val="4300"/>
                </a:lnSpc>
                <a:tabLst>
                  <a:tab pos="1511300" algn="l"/>
                </a:tabLst>
                <a:defRPr sz="3600" b="1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API</a:t>
              </a:r>
            </a:p>
          </p:txBody>
        </p:sp>
        <p:sp>
          <p:nvSpPr>
            <p:cNvPr id="15" name="Implementation">
              <a:extLst>
                <a:ext uri="{FF2B5EF4-FFF2-40B4-BE49-F238E27FC236}">
                  <a16:creationId xmlns:a16="http://schemas.microsoft.com/office/drawing/2014/main" id="{2F80D2C0-AC8E-4149-B062-095392B38AC5}"/>
                </a:ext>
              </a:extLst>
            </p:cNvPr>
            <p:cNvSpPr txBox="1"/>
            <p:nvPr/>
          </p:nvSpPr>
          <p:spPr>
            <a:xfrm>
              <a:off x="14954022" y="0"/>
              <a:ext cx="4480967" cy="1308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68300" tIns="368300" rIns="368300" bIns="368300" numCol="1" anchor="t">
              <a:spAutoFit/>
            </a:bodyPr>
            <a:lstStyle>
              <a:lvl1pPr algn="ctr" defTabSz="647700">
                <a:lnSpc>
                  <a:spcPts val="4300"/>
                </a:lnSpc>
                <a:tabLst>
                  <a:tab pos="1511300" algn="l"/>
                </a:tabLst>
                <a:defRPr sz="3600" b="1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Implementation</a:t>
              </a: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EE0BA82E-7BB2-41AB-83A6-875E6106DC3E}"/>
                </a:ext>
              </a:extLst>
            </p:cNvPr>
            <p:cNvSpPr/>
            <p:nvPr/>
          </p:nvSpPr>
          <p:spPr>
            <a:xfrm>
              <a:off x="2264911" y="622284"/>
              <a:ext cx="5756089" cy="8657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E8B686A5-04D8-47EF-A8C0-34EE90E071EB}"/>
                </a:ext>
              </a:extLst>
            </p:cNvPr>
            <p:cNvSpPr/>
            <p:nvPr/>
          </p:nvSpPr>
          <p:spPr>
            <a:xfrm flipV="1">
              <a:off x="9793444" y="622224"/>
              <a:ext cx="5090036" cy="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9043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  <p:bldP spid="7" grpId="0" animBg="1" advAuto="0"/>
      <p:bldP spid="9" grpId="0" animBg="1" advAuto="0"/>
      <p:bldP spid="10" grpId="0" animBg="1" advAuto="0"/>
      <p:bldP spid="11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modular programming?</a:t>
            </a:r>
            <a:endParaRPr dirty="0"/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" name="Modular programming enables…">
            <a:extLst>
              <a:ext uri="{FF2B5EF4-FFF2-40B4-BE49-F238E27FC236}">
                <a16:creationId xmlns:a16="http://schemas.microsoft.com/office/drawing/2014/main" id="{2AF19A42-A244-4BDE-A88E-F56788095854}"/>
              </a:ext>
            </a:extLst>
          </p:cNvPr>
          <p:cNvSpPr txBox="1">
            <a:spLocks/>
          </p:cNvSpPr>
          <p:nvPr/>
        </p:nvSpPr>
        <p:spPr>
          <a:xfrm>
            <a:off x="1270000" y="1651000"/>
            <a:ext cx="15646400" cy="3581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4000">
                <a:solidFill>
                  <a:srgbClr val="005493"/>
                </a:solidFill>
              </a:rPr>
              <a:t>Modular programming enables</a:t>
            </a:r>
          </a:p>
          <a:p>
            <a:pPr lvl="1" hangingPunct="1"/>
            <a:r>
              <a:rPr lang="en-US" sz="4000"/>
              <a:t>Independent development of small programs.</a:t>
            </a:r>
          </a:p>
          <a:p>
            <a:pPr lvl="1" hangingPunct="1"/>
            <a:r>
              <a:rPr lang="en-US" sz="4000"/>
              <a:t>Every programmer to develop and share layers of abstraction.</a:t>
            </a:r>
          </a:p>
          <a:p>
            <a:pPr lvl="1" hangingPunct="1"/>
            <a:r>
              <a:rPr lang="en-US" sz="4000"/>
              <a:t>Self-documenting code.</a:t>
            </a:r>
            <a:endParaRPr lang="en-US" sz="4000" dirty="0"/>
          </a:p>
        </p:txBody>
      </p:sp>
      <p:sp>
        <p:nvSpPr>
          <p:cNvPr id="6" name="Fundamental characteristics…">
            <a:extLst>
              <a:ext uri="{FF2B5EF4-FFF2-40B4-BE49-F238E27FC236}">
                <a16:creationId xmlns:a16="http://schemas.microsoft.com/office/drawing/2014/main" id="{EAEF5ACF-EC82-488F-8C30-16EAEFFE448D}"/>
              </a:ext>
            </a:extLst>
          </p:cNvPr>
          <p:cNvSpPr txBox="1"/>
          <p:nvPr/>
        </p:nvSpPr>
        <p:spPr>
          <a:xfrm>
            <a:off x="1270000" y="6159664"/>
            <a:ext cx="18008600" cy="2552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Fundamental characteristics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Separation of client from implementation benefits all </a:t>
            </a:r>
            <a:r>
              <a:rPr i="1" dirty="0"/>
              <a:t>future</a:t>
            </a:r>
            <a:r>
              <a:rPr dirty="0"/>
              <a:t> clients.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Contract between implementation and clients (API) benefits all </a:t>
            </a:r>
            <a:r>
              <a:rPr i="1" dirty="0"/>
              <a:t>past</a:t>
            </a:r>
            <a:r>
              <a:rPr dirty="0"/>
              <a:t> clients. </a:t>
            </a:r>
          </a:p>
        </p:txBody>
      </p:sp>
      <p:sp>
        <p:nvSpPr>
          <p:cNvPr id="7" name="Challenges…">
            <a:extLst>
              <a:ext uri="{FF2B5EF4-FFF2-40B4-BE49-F238E27FC236}">
                <a16:creationId xmlns:a16="http://schemas.microsoft.com/office/drawing/2014/main" id="{7D92D03C-927A-419E-834E-608CCCDB0B6F}"/>
              </a:ext>
            </a:extLst>
          </p:cNvPr>
          <p:cNvSpPr txBox="1"/>
          <p:nvPr/>
        </p:nvSpPr>
        <p:spPr>
          <a:xfrm>
            <a:off x="1550275" y="9230025"/>
            <a:ext cx="7010400" cy="3479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5200"/>
              </a:lnSpc>
              <a:spcBef>
                <a:spcPts val="16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Challenges</a:t>
            </a:r>
          </a:p>
          <a:p>
            <a:pPr marL="392079" lvl="1" indent="-303179" defTabSz="647700">
              <a:lnSpc>
                <a:spcPts val="5200"/>
              </a:lnSpc>
              <a:spcBef>
                <a:spcPts val="16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How to break task into </a:t>
            </a:r>
            <a:br>
              <a:rPr dirty="0"/>
            </a:br>
            <a:r>
              <a:rPr dirty="0"/>
              <a:t>independent modules?</a:t>
            </a:r>
          </a:p>
          <a:p>
            <a:pPr marL="392079" lvl="1" indent="-303179" defTabSz="647700">
              <a:lnSpc>
                <a:spcPts val="5200"/>
              </a:lnSpc>
              <a:spcBef>
                <a:spcPts val="16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How to specify API?</a:t>
            </a:r>
          </a:p>
        </p:txBody>
      </p:sp>
      <p:sp>
        <p:nvSpPr>
          <p:cNvPr id="9" name="Client">
            <a:extLst>
              <a:ext uri="{FF2B5EF4-FFF2-40B4-BE49-F238E27FC236}">
                <a16:creationId xmlns:a16="http://schemas.microsoft.com/office/drawing/2014/main" id="{5D2A7607-BFC1-44AD-BEFD-E059DC9A4289}"/>
              </a:ext>
            </a:extLst>
          </p:cNvPr>
          <p:cNvSpPr txBox="1"/>
          <p:nvPr/>
        </p:nvSpPr>
        <p:spPr>
          <a:xfrm>
            <a:off x="9535955" y="9791700"/>
            <a:ext cx="2151213" cy="13081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68300" tIns="368300" rIns="368300" bIns="368300">
            <a:spAutoFit/>
          </a:bodyPr>
          <a:lstStyle>
            <a:lvl1pPr algn="ctr" defTabSz="647700">
              <a:lnSpc>
                <a:spcPts val="4300"/>
              </a:lnSpc>
              <a:tabLst>
                <a:tab pos="1511300" algn="l"/>
              </a:tabLst>
              <a:defRPr sz="36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dirty="0"/>
              <a:t>Client</a:t>
            </a:r>
          </a:p>
        </p:txBody>
      </p:sp>
      <p:sp>
        <p:nvSpPr>
          <p:cNvPr id="10" name="API">
            <a:extLst>
              <a:ext uri="{FF2B5EF4-FFF2-40B4-BE49-F238E27FC236}">
                <a16:creationId xmlns:a16="http://schemas.microsoft.com/office/drawing/2014/main" id="{1EE9605B-469A-4E5A-B736-446AA55BB397}"/>
              </a:ext>
            </a:extLst>
          </p:cNvPr>
          <p:cNvSpPr txBox="1"/>
          <p:nvPr/>
        </p:nvSpPr>
        <p:spPr>
          <a:xfrm>
            <a:off x="13829444" y="9791700"/>
            <a:ext cx="1543324" cy="13081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68300" tIns="368300" rIns="368300" bIns="368300">
            <a:spAutoFit/>
          </a:bodyPr>
          <a:lstStyle>
            <a:lvl1pPr algn="ctr" defTabSz="647700">
              <a:lnSpc>
                <a:spcPts val="4300"/>
              </a:lnSpc>
              <a:tabLst>
                <a:tab pos="1511300" algn="l"/>
              </a:tabLst>
              <a:defRPr sz="36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dirty="0"/>
              <a:t>API</a:t>
            </a:r>
          </a:p>
        </p:txBody>
      </p:sp>
      <p:sp>
        <p:nvSpPr>
          <p:cNvPr id="11" name="Implementation">
            <a:extLst>
              <a:ext uri="{FF2B5EF4-FFF2-40B4-BE49-F238E27FC236}">
                <a16:creationId xmlns:a16="http://schemas.microsoft.com/office/drawing/2014/main" id="{E988BE79-9A83-413A-BDC4-D99C6AC14FA5}"/>
              </a:ext>
            </a:extLst>
          </p:cNvPr>
          <p:cNvSpPr txBox="1"/>
          <p:nvPr/>
        </p:nvSpPr>
        <p:spPr>
          <a:xfrm>
            <a:off x="17530378" y="9791700"/>
            <a:ext cx="4480967" cy="13081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68300" tIns="368300" rIns="368300" bIns="368300">
            <a:spAutoFit/>
          </a:bodyPr>
          <a:lstStyle>
            <a:lvl1pPr algn="ctr" defTabSz="647700">
              <a:lnSpc>
                <a:spcPts val="4300"/>
              </a:lnSpc>
              <a:tabLst>
                <a:tab pos="1511300" algn="l"/>
              </a:tabLst>
              <a:defRPr sz="36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Implementation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6FB66B42-886C-43B2-B24A-F080B1D71303}"/>
              </a:ext>
            </a:extLst>
          </p:cNvPr>
          <p:cNvSpPr/>
          <p:nvPr/>
        </p:nvSpPr>
        <p:spPr>
          <a:xfrm flipV="1">
            <a:off x="11684000" y="10413984"/>
            <a:ext cx="2163865" cy="16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D3FF34FC-3059-45C7-8490-0CAF8FEBC946}"/>
              </a:ext>
            </a:extLst>
          </p:cNvPr>
          <p:cNvSpPr/>
          <p:nvPr/>
        </p:nvSpPr>
        <p:spPr>
          <a:xfrm flipV="1">
            <a:off x="15367000" y="10414000"/>
            <a:ext cx="2163865" cy="16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4" name="Working_Together_Teamwork_Puzzle_Concept.tiff" descr="Working_Together_Teamwork_Puzzle_Concept.tiff">
            <a:extLst>
              <a:ext uri="{FF2B5EF4-FFF2-40B4-BE49-F238E27FC236}">
                <a16:creationId xmlns:a16="http://schemas.microsoft.com/office/drawing/2014/main" id="{65F97BF0-9A37-4391-8872-50F3D38B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14" t="3374" r="2851" b="3357"/>
          <a:stretch>
            <a:fillRect/>
          </a:stretch>
        </p:blipFill>
        <p:spPr>
          <a:xfrm>
            <a:off x="19456363" y="3364301"/>
            <a:ext cx="2981125" cy="2947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568" extrusionOk="0">
                <a:moveTo>
                  <a:pt x="16760" y="3"/>
                </a:moveTo>
                <a:cubicBezTo>
                  <a:pt x="16484" y="19"/>
                  <a:pt x="16199" y="120"/>
                  <a:pt x="15982" y="285"/>
                </a:cubicBezTo>
                <a:cubicBezTo>
                  <a:pt x="15661" y="529"/>
                  <a:pt x="15442" y="917"/>
                  <a:pt x="15403" y="1306"/>
                </a:cubicBezTo>
                <a:cubicBezTo>
                  <a:pt x="15391" y="1426"/>
                  <a:pt x="15399" y="1628"/>
                  <a:pt x="15420" y="1721"/>
                </a:cubicBezTo>
                <a:cubicBezTo>
                  <a:pt x="15477" y="1981"/>
                  <a:pt x="15592" y="2214"/>
                  <a:pt x="15747" y="2382"/>
                </a:cubicBezTo>
                <a:cubicBezTo>
                  <a:pt x="15938" y="2590"/>
                  <a:pt x="16151" y="2715"/>
                  <a:pt x="16398" y="2766"/>
                </a:cubicBezTo>
                <a:cubicBezTo>
                  <a:pt x="16528" y="2792"/>
                  <a:pt x="16490" y="2812"/>
                  <a:pt x="16263" y="2839"/>
                </a:cubicBezTo>
                <a:cubicBezTo>
                  <a:pt x="16004" y="2870"/>
                  <a:pt x="15912" y="2908"/>
                  <a:pt x="15767" y="3047"/>
                </a:cubicBezTo>
                <a:cubicBezTo>
                  <a:pt x="15682" y="3128"/>
                  <a:pt x="15607" y="3234"/>
                  <a:pt x="15545" y="3359"/>
                </a:cubicBezTo>
                <a:cubicBezTo>
                  <a:pt x="15525" y="3400"/>
                  <a:pt x="15430" y="3634"/>
                  <a:pt x="15335" y="3878"/>
                </a:cubicBezTo>
                <a:cubicBezTo>
                  <a:pt x="15239" y="4122"/>
                  <a:pt x="15145" y="4348"/>
                  <a:pt x="15128" y="4381"/>
                </a:cubicBezTo>
                <a:cubicBezTo>
                  <a:pt x="15085" y="4462"/>
                  <a:pt x="14890" y="4713"/>
                  <a:pt x="14871" y="4713"/>
                </a:cubicBezTo>
                <a:cubicBezTo>
                  <a:pt x="14862" y="4713"/>
                  <a:pt x="14811" y="4693"/>
                  <a:pt x="14756" y="4670"/>
                </a:cubicBezTo>
                <a:cubicBezTo>
                  <a:pt x="14062" y="4368"/>
                  <a:pt x="13189" y="4129"/>
                  <a:pt x="12357" y="4014"/>
                </a:cubicBezTo>
                <a:cubicBezTo>
                  <a:pt x="11932" y="3956"/>
                  <a:pt x="11387" y="3917"/>
                  <a:pt x="10990" y="3917"/>
                </a:cubicBezTo>
                <a:cubicBezTo>
                  <a:pt x="10697" y="3917"/>
                  <a:pt x="10680" y="3922"/>
                  <a:pt x="10643" y="4009"/>
                </a:cubicBezTo>
                <a:cubicBezTo>
                  <a:pt x="10630" y="4038"/>
                  <a:pt x="10618" y="4061"/>
                  <a:pt x="10615" y="4061"/>
                </a:cubicBezTo>
                <a:cubicBezTo>
                  <a:pt x="10612" y="4061"/>
                  <a:pt x="10598" y="4038"/>
                  <a:pt x="10586" y="4009"/>
                </a:cubicBezTo>
                <a:cubicBezTo>
                  <a:pt x="10566" y="3965"/>
                  <a:pt x="10554" y="3952"/>
                  <a:pt x="10508" y="3934"/>
                </a:cubicBezTo>
                <a:cubicBezTo>
                  <a:pt x="10457" y="3914"/>
                  <a:pt x="10418" y="3914"/>
                  <a:pt x="10062" y="3921"/>
                </a:cubicBezTo>
                <a:cubicBezTo>
                  <a:pt x="9431" y="3933"/>
                  <a:pt x="8994" y="3973"/>
                  <a:pt x="8426" y="4069"/>
                </a:cubicBezTo>
                <a:cubicBezTo>
                  <a:pt x="7474" y="4230"/>
                  <a:pt x="6503" y="4553"/>
                  <a:pt x="5692" y="4980"/>
                </a:cubicBezTo>
                <a:lnTo>
                  <a:pt x="5530" y="5066"/>
                </a:lnTo>
                <a:lnTo>
                  <a:pt x="5336" y="4868"/>
                </a:lnTo>
                <a:lnTo>
                  <a:pt x="5142" y="4670"/>
                </a:lnTo>
                <a:lnTo>
                  <a:pt x="4996" y="4357"/>
                </a:lnTo>
                <a:cubicBezTo>
                  <a:pt x="4741" y="3815"/>
                  <a:pt x="4666" y="3660"/>
                  <a:pt x="4615" y="3582"/>
                </a:cubicBezTo>
                <a:cubicBezTo>
                  <a:pt x="4485" y="3385"/>
                  <a:pt x="4304" y="3244"/>
                  <a:pt x="4134" y="3208"/>
                </a:cubicBezTo>
                <a:cubicBezTo>
                  <a:pt x="4107" y="3202"/>
                  <a:pt x="4007" y="3193"/>
                  <a:pt x="3912" y="3189"/>
                </a:cubicBezTo>
                <a:cubicBezTo>
                  <a:pt x="3817" y="3184"/>
                  <a:pt x="3735" y="3176"/>
                  <a:pt x="3729" y="3170"/>
                </a:cubicBezTo>
                <a:cubicBezTo>
                  <a:pt x="3716" y="3157"/>
                  <a:pt x="3723" y="3155"/>
                  <a:pt x="3835" y="3131"/>
                </a:cubicBezTo>
                <a:cubicBezTo>
                  <a:pt x="4337" y="3021"/>
                  <a:pt x="4721" y="2601"/>
                  <a:pt x="4824" y="2045"/>
                </a:cubicBezTo>
                <a:cubicBezTo>
                  <a:pt x="4852" y="1889"/>
                  <a:pt x="4841" y="1630"/>
                  <a:pt x="4800" y="1470"/>
                </a:cubicBezTo>
                <a:cubicBezTo>
                  <a:pt x="4721" y="1164"/>
                  <a:pt x="4571" y="910"/>
                  <a:pt x="4345" y="705"/>
                </a:cubicBezTo>
                <a:cubicBezTo>
                  <a:pt x="4136" y="515"/>
                  <a:pt x="3950" y="418"/>
                  <a:pt x="3650" y="345"/>
                </a:cubicBezTo>
                <a:cubicBezTo>
                  <a:pt x="3528" y="315"/>
                  <a:pt x="3273" y="309"/>
                  <a:pt x="3143" y="332"/>
                </a:cubicBezTo>
                <a:cubicBezTo>
                  <a:pt x="2842" y="385"/>
                  <a:pt x="2588" y="518"/>
                  <a:pt x="2409" y="714"/>
                </a:cubicBezTo>
                <a:cubicBezTo>
                  <a:pt x="2229" y="912"/>
                  <a:pt x="2119" y="1130"/>
                  <a:pt x="2062" y="1401"/>
                </a:cubicBezTo>
                <a:cubicBezTo>
                  <a:pt x="2031" y="1547"/>
                  <a:pt x="2032" y="1823"/>
                  <a:pt x="2066" y="1972"/>
                </a:cubicBezTo>
                <a:cubicBezTo>
                  <a:pt x="2185" y="2502"/>
                  <a:pt x="2593" y="2942"/>
                  <a:pt x="3104" y="3093"/>
                </a:cubicBezTo>
                <a:cubicBezTo>
                  <a:pt x="3167" y="3112"/>
                  <a:pt x="3222" y="3131"/>
                  <a:pt x="3230" y="3136"/>
                </a:cubicBezTo>
                <a:cubicBezTo>
                  <a:pt x="3248" y="3150"/>
                  <a:pt x="3170" y="3284"/>
                  <a:pt x="3056" y="3438"/>
                </a:cubicBezTo>
                <a:cubicBezTo>
                  <a:pt x="2967" y="3558"/>
                  <a:pt x="2789" y="3888"/>
                  <a:pt x="2744" y="4014"/>
                </a:cubicBezTo>
                <a:cubicBezTo>
                  <a:pt x="2719" y="4085"/>
                  <a:pt x="2718" y="4112"/>
                  <a:pt x="2718" y="4303"/>
                </a:cubicBezTo>
                <a:cubicBezTo>
                  <a:pt x="2718" y="4500"/>
                  <a:pt x="2719" y="4524"/>
                  <a:pt x="2755" y="4668"/>
                </a:cubicBezTo>
                <a:cubicBezTo>
                  <a:pt x="2856" y="5076"/>
                  <a:pt x="3168" y="5929"/>
                  <a:pt x="3274" y="6090"/>
                </a:cubicBezTo>
                <a:cubicBezTo>
                  <a:pt x="3318" y="6156"/>
                  <a:pt x="3498" y="6362"/>
                  <a:pt x="3613" y="6476"/>
                </a:cubicBezTo>
                <a:lnTo>
                  <a:pt x="3685" y="6545"/>
                </a:lnTo>
                <a:lnTo>
                  <a:pt x="3605" y="6645"/>
                </a:lnTo>
                <a:cubicBezTo>
                  <a:pt x="3239" y="7091"/>
                  <a:pt x="2943" y="7612"/>
                  <a:pt x="2770" y="8116"/>
                </a:cubicBezTo>
                <a:cubicBezTo>
                  <a:pt x="2686" y="8360"/>
                  <a:pt x="2581" y="8767"/>
                  <a:pt x="2557" y="8938"/>
                </a:cubicBezTo>
                <a:cubicBezTo>
                  <a:pt x="2550" y="8987"/>
                  <a:pt x="2535" y="9069"/>
                  <a:pt x="2522" y="9119"/>
                </a:cubicBezTo>
                <a:cubicBezTo>
                  <a:pt x="2441" y="9448"/>
                  <a:pt x="2375" y="10015"/>
                  <a:pt x="2395" y="10230"/>
                </a:cubicBezTo>
                <a:cubicBezTo>
                  <a:pt x="2399" y="10274"/>
                  <a:pt x="2398" y="10313"/>
                  <a:pt x="2393" y="10316"/>
                </a:cubicBezTo>
                <a:cubicBezTo>
                  <a:pt x="2388" y="10319"/>
                  <a:pt x="2328" y="10311"/>
                  <a:pt x="2260" y="10299"/>
                </a:cubicBezTo>
                <a:cubicBezTo>
                  <a:pt x="2000" y="10254"/>
                  <a:pt x="1796" y="10257"/>
                  <a:pt x="1537" y="10312"/>
                </a:cubicBezTo>
                <a:cubicBezTo>
                  <a:pt x="1115" y="10401"/>
                  <a:pt x="817" y="10565"/>
                  <a:pt x="522" y="10874"/>
                </a:cubicBezTo>
                <a:cubicBezTo>
                  <a:pt x="271" y="11136"/>
                  <a:pt x="139" y="11377"/>
                  <a:pt x="54" y="11720"/>
                </a:cubicBezTo>
                <a:cubicBezTo>
                  <a:pt x="-59" y="12176"/>
                  <a:pt x="6" y="12638"/>
                  <a:pt x="241" y="13038"/>
                </a:cubicBezTo>
                <a:cubicBezTo>
                  <a:pt x="447" y="13388"/>
                  <a:pt x="730" y="13630"/>
                  <a:pt x="1123" y="13796"/>
                </a:cubicBezTo>
                <a:cubicBezTo>
                  <a:pt x="1236" y="13844"/>
                  <a:pt x="1244" y="13851"/>
                  <a:pt x="1215" y="13882"/>
                </a:cubicBezTo>
                <a:cubicBezTo>
                  <a:pt x="1183" y="13917"/>
                  <a:pt x="1147" y="13992"/>
                  <a:pt x="1123" y="14077"/>
                </a:cubicBezTo>
                <a:cubicBezTo>
                  <a:pt x="1107" y="14130"/>
                  <a:pt x="1102" y="14190"/>
                  <a:pt x="1102" y="14311"/>
                </a:cubicBezTo>
                <a:cubicBezTo>
                  <a:pt x="1103" y="14455"/>
                  <a:pt x="1107" y="14496"/>
                  <a:pt x="1147" y="14672"/>
                </a:cubicBezTo>
                <a:cubicBezTo>
                  <a:pt x="1232" y="15052"/>
                  <a:pt x="1280" y="15184"/>
                  <a:pt x="1391" y="15355"/>
                </a:cubicBezTo>
                <a:cubicBezTo>
                  <a:pt x="1474" y="15484"/>
                  <a:pt x="1541" y="15554"/>
                  <a:pt x="1740" y="15720"/>
                </a:cubicBezTo>
                <a:cubicBezTo>
                  <a:pt x="1920" y="15871"/>
                  <a:pt x="2045" y="15950"/>
                  <a:pt x="2226" y="16027"/>
                </a:cubicBezTo>
                <a:cubicBezTo>
                  <a:pt x="2562" y="16170"/>
                  <a:pt x="2782" y="16310"/>
                  <a:pt x="2968" y="16497"/>
                </a:cubicBezTo>
                <a:cubicBezTo>
                  <a:pt x="3059" y="16590"/>
                  <a:pt x="3093" y="16631"/>
                  <a:pt x="3110" y="16677"/>
                </a:cubicBezTo>
                <a:cubicBezTo>
                  <a:pt x="3137" y="16750"/>
                  <a:pt x="3177" y="16821"/>
                  <a:pt x="3223" y="16870"/>
                </a:cubicBezTo>
                <a:cubicBezTo>
                  <a:pt x="3253" y="16903"/>
                  <a:pt x="3258" y="16920"/>
                  <a:pt x="3274" y="17063"/>
                </a:cubicBezTo>
                <a:cubicBezTo>
                  <a:pt x="3284" y="17149"/>
                  <a:pt x="3307" y="17287"/>
                  <a:pt x="3324" y="17370"/>
                </a:cubicBezTo>
                <a:cubicBezTo>
                  <a:pt x="3341" y="17452"/>
                  <a:pt x="3367" y="17586"/>
                  <a:pt x="3384" y="17665"/>
                </a:cubicBezTo>
                <a:cubicBezTo>
                  <a:pt x="3428" y="17879"/>
                  <a:pt x="3434" y="18085"/>
                  <a:pt x="3402" y="18334"/>
                </a:cubicBezTo>
                <a:cubicBezTo>
                  <a:pt x="3372" y="18566"/>
                  <a:pt x="3238" y="19360"/>
                  <a:pt x="3188" y="19607"/>
                </a:cubicBezTo>
                <a:cubicBezTo>
                  <a:pt x="3155" y="19764"/>
                  <a:pt x="3150" y="19784"/>
                  <a:pt x="3101" y="19854"/>
                </a:cubicBezTo>
                <a:cubicBezTo>
                  <a:pt x="2985" y="20019"/>
                  <a:pt x="2886" y="20260"/>
                  <a:pt x="2836" y="20505"/>
                </a:cubicBezTo>
                <a:cubicBezTo>
                  <a:pt x="2797" y="20699"/>
                  <a:pt x="2791" y="20794"/>
                  <a:pt x="2807" y="20930"/>
                </a:cubicBezTo>
                <a:cubicBezTo>
                  <a:pt x="2825" y="21087"/>
                  <a:pt x="2847" y="21172"/>
                  <a:pt x="2903" y="21292"/>
                </a:cubicBezTo>
                <a:cubicBezTo>
                  <a:pt x="2974" y="21443"/>
                  <a:pt x="3079" y="21543"/>
                  <a:pt x="3193" y="21563"/>
                </a:cubicBezTo>
                <a:cubicBezTo>
                  <a:pt x="3385" y="21597"/>
                  <a:pt x="3627" y="21445"/>
                  <a:pt x="3831" y="21164"/>
                </a:cubicBezTo>
                <a:cubicBezTo>
                  <a:pt x="4087" y="20811"/>
                  <a:pt x="4436" y="20048"/>
                  <a:pt x="4482" y="19743"/>
                </a:cubicBezTo>
                <a:cubicBezTo>
                  <a:pt x="4510" y="19550"/>
                  <a:pt x="4444" y="19407"/>
                  <a:pt x="4293" y="19335"/>
                </a:cubicBezTo>
                <a:cubicBezTo>
                  <a:pt x="4234" y="19307"/>
                  <a:pt x="4213" y="19304"/>
                  <a:pt x="4097" y="19304"/>
                </a:cubicBezTo>
                <a:cubicBezTo>
                  <a:pt x="4025" y="19304"/>
                  <a:pt x="3944" y="19306"/>
                  <a:pt x="3918" y="19309"/>
                </a:cubicBezTo>
                <a:lnTo>
                  <a:pt x="3872" y="19315"/>
                </a:lnTo>
                <a:lnTo>
                  <a:pt x="3873" y="19255"/>
                </a:lnTo>
                <a:cubicBezTo>
                  <a:pt x="3875" y="19222"/>
                  <a:pt x="3893" y="19108"/>
                  <a:pt x="3912" y="19002"/>
                </a:cubicBezTo>
                <a:cubicBezTo>
                  <a:pt x="4020" y="18409"/>
                  <a:pt x="4081" y="17993"/>
                  <a:pt x="4075" y="17901"/>
                </a:cubicBezTo>
                <a:cubicBezTo>
                  <a:pt x="4072" y="17858"/>
                  <a:pt x="4045" y="17704"/>
                  <a:pt x="4014" y="17559"/>
                </a:cubicBezTo>
                <a:cubicBezTo>
                  <a:pt x="3983" y="17414"/>
                  <a:pt x="3961" y="17287"/>
                  <a:pt x="3964" y="17278"/>
                </a:cubicBezTo>
                <a:cubicBezTo>
                  <a:pt x="3968" y="17266"/>
                  <a:pt x="3990" y="17274"/>
                  <a:pt x="4045" y="17306"/>
                </a:cubicBezTo>
                <a:cubicBezTo>
                  <a:pt x="4086" y="17330"/>
                  <a:pt x="4173" y="17376"/>
                  <a:pt x="4238" y="17409"/>
                </a:cubicBezTo>
                <a:cubicBezTo>
                  <a:pt x="4302" y="17442"/>
                  <a:pt x="4471" y="17535"/>
                  <a:pt x="4613" y="17617"/>
                </a:cubicBezTo>
                <a:cubicBezTo>
                  <a:pt x="4755" y="17698"/>
                  <a:pt x="4969" y="17819"/>
                  <a:pt x="5092" y="17886"/>
                </a:cubicBezTo>
                <a:cubicBezTo>
                  <a:pt x="5342" y="18024"/>
                  <a:pt x="5424" y="18074"/>
                  <a:pt x="5480" y="18126"/>
                </a:cubicBezTo>
                <a:cubicBezTo>
                  <a:pt x="5517" y="18161"/>
                  <a:pt x="5519" y="18166"/>
                  <a:pt x="5519" y="18259"/>
                </a:cubicBezTo>
                <a:cubicBezTo>
                  <a:pt x="5519" y="18385"/>
                  <a:pt x="5495" y="18494"/>
                  <a:pt x="5358" y="19013"/>
                </a:cubicBezTo>
                <a:cubicBezTo>
                  <a:pt x="5216" y="19552"/>
                  <a:pt x="5224" y="19526"/>
                  <a:pt x="5112" y="19773"/>
                </a:cubicBezTo>
                <a:cubicBezTo>
                  <a:pt x="4991" y="20040"/>
                  <a:pt x="4966" y="20133"/>
                  <a:pt x="4966" y="20298"/>
                </a:cubicBezTo>
                <a:cubicBezTo>
                  <a:pt x="4966" y="20419"/>
                  <a:pt x="4968" y="20426"/>
                  <a:pt x="5007" y="20500"/>
                </a:cubicBezTo>
                <a:cubicBezTo>
                  <a:pt x="5071" y="20621"/>
                  <a:pt x="5203" y="20714"/>
                  <a:pt x="5411" y="20782"/>
                </a:cubicBezTo>
                <a:cubicBezTo>
                  <a:pt x="5684" y="20872"/>
                  <a:pt x="5999" y="20862"/>
                  <a:pt x="6375" y="20752"/>
                </a:cubicBezTo>
                <a:cubicBezTo>
                  <a:pt x="6745" y="20645"/>
                  <a:pt x="6943" y="20512"/>
                  <a:pt x="7112" y="20253"/>
                </a:cubicBezTo>
                <a:cubicBezTo>
                  <a:pt x="7338" y="19906"/>
                  <a:pt x="7403" y="19669"/>
                  <a:pt x="7321" y="19500"/>
                </a:cubicBezTo>
                <a:cubicBezTo>
                  <a:pt x="7303" y="19462"/>
                  <a:pt x="7269" y="19415"/>
                  <a:pt x="7245" y="19393"/>
                </a:cubicBezTo>
                <a:cubicBezTo>
                  <a:pt x="7187" y="19342"/>
                  <a:pt x="7072" y="19287"/>
                  <a:pt x="6983" y="19270"/>
                </a:cubicBezTo>
                <a:cubicBezTo>
                  <a:pt x="6859" y="19247"/>
                  <a:pt x="6680" y="19290"/>
                  <a:pt x="6082" y="19483"/>
                </a:cubicBezTo>
                <a:cubicBezTo>
                  <a:pt x="5971" y="19519"/>
                  <a:pt x="5877" y="19544"/>
                  <a:pt x="5872" y="19541"/>
                </a:cubicBezTo>
                <a:cubicBezTo>
                  <a:pt x="5846" y="19526"/>
                  <a:pt x="5882" y="19353"/>
                  <a:pt x="5992" y="18959"/>
                </a:cubicBezTo>
                <a:cubicBezTo>
                  <a:pt x="6086" y="18620"/>
                  <a:pt x="6117" y="18471"/>
                  <a:pt x="6147" y="18205"/>
                </a:cubicBezTo>
                <a:cubicBezTo>
                  <a:pt x="6174" y="17970"/>
                  <a:pt x="6174" y="17930"/>
                  <a:pt x="6131" y="17834"/>
                </a:cubicBezTo>
                <a:cubicBezTo>
                  <a:pt x="6093" y="17751"/>
                  <a:pt x="6066" y="17723"/>
                  <a:pt x="5927" y="17626"/>
                </a:cubicBezTo>
                <a:cubicBezTo>
                  <a:pt x="5746" y="17499"/>
                  <a:pt x="5693" y="17467"/>
                  <a:pt x="5474" y="17345"/>
                </a:cubicBezTo>
                <a:cubicBezTo>
                  <a:pt x="5106" y="17141"/>
                  <a:pt x="4724" y="16907"/>
                  <a:pt x="4489" y="16741"/>
                </a:cubicBezTo>
                <a:cubicBezTo>
                  <a:pt x="4311" y="16615"/>
                  <a:pt x="4297" y="16598"/>
                  <a:pt x="4262" y="16482"/>
                </a:cubicBezTo>
                <a:cubicBezTo>
                  <a:pt x="4245" y="16427"/>
                  <a:pt x="4234" y="16376"/>
                  <a:pt x="4236" y="16370"/>
                </a:cubicBezTo>
                <a:cubicBezTo>
                  <a:pt x="4238" y="16364"/>
                  <a:pt x="4318" y="16324"/>
                  <a:pt x="4413" y="16282"/>
                </a:cubicBezTo>
                <a:cubicBezTo>
                  <a:pt x="4791" y="16116"/>
                  <a:pt x="5305" y="15825"/>
                  <a:pt x="5724" y="15541"/>
                </a:cubicBezTo>
                <a:cubicBezTo>
                  <a:pt x="5867" y="15444"/>
                  <a:pt x="6000" y="15355"/>
                  <a:pt x="6020" y="15342"/>
                </a:cubicBezTo>
                <a:lnTo>
                  <a:pt x="6055" y="15320"/>
                </a:lnTo>
                <a:lnTo>
                  <a:pt x="6164" y="15368"/>
                </a:lnTo>
                <a:cubicBezTo>
                  <a:pt x="7098" y="15784"/>
                  <a:pt x="8136" y="16039"/>
                  <a:pt x="9251" y="16125"/>
                </a:cubicBezTo>
                <a:cubicBezTo>
                  <a:pt x="9509" y="16145"/>
                  <a:pt x="10288" y="16162"/>
                  <a:pt x="10338" y="16149"/>
                </a:cubicBezTo>
                <a:cubicBezTo>
                  <a:pt x="10357" y="16144"/>
                  <a:pt x="10378" y="16125"/>
                  <a:pt x="10390" y="16102"/>
                </a:cubicBezTo>
                <a:cubicBezTo>
                  <a:pt x="10408" y="16066"/>
                  <a:pt x="10410" y="16065"/>
                  <a:pt x="10425" y="16087"/>
                </a:cubicBezTo>
                <a:cubicBezTo>
                  <a:pt x="10434" y="16100"/>
                  <a:pt x="10445" y="16118"/>
                  <a:pt x="10453" y="16127"/>
                </a:cubicBezTo>
                <a:cubicBezTo>
                  <a:pt x="10469" y="16146"/>
                  <a:pt x="11260" y="16147"/>
                  <a:pt x="11564" y="16128"/>
                </a:cubicBezTo>
                <a:cubicBezTo>
                  <a:pt x="12917" y="16046"/>
                  <a:pt x="14177" y="15713"/>
                  <a:pt x="15274" y="15146"/>
                </a:cubicBezTo>
                <a:lnTo>
                  <a:pt x="15519" y="15016"/>
                </a:lnTo>
                <a:lnTo>
                  <a:pt x="15789" y="15151"/>
                </a:lnTo>
                <a:cubicBezTo>
                  <a:pt x="16185" y="15347"/>
                  <a:pt x="16649" y="15541"/>
                  <a:pt x="17035" y="15672"/>
                </a:cubicBezTo>
                <a:cubicBezTo>
                  <a:pt x="17094" y="15692"/>
                  <a:pt x="17143" y="15712"/>
                  <a:pt x="17143" y="15717"/>
                </a:cubicBezTo>
                <a:cubicBezTo>
                  <a:pt x="17143" y="15722"/>
                  <a:pt x="17103" y="15745"/>
                  <a:pt x="17054" y="15769"/>
                </a:cubicBezTo>
                <a:cubicBezTo>
                  <a:pt x="17005" y="15794"/>
                  <a:pt x="16921" y="15844"/>
                  <a:pt x="16869" y="15880"/>
                </a:cubicBezTo>
                <a:cubicBezTo>
                  <a:pt x="16783" y="15938"/>
                  <a:pt x="16771" y="15951"/>
                  <a:pt x="16734" y="16026"/>
                </a:cubicBezTo>
                <a:lnTo>
                  <a:pt x="16691" y="16108"/>
                </a:lnTo>
                <a:lnTo>
                  <a:pt x="16691" y="16465"/>
                </a:lnTo>
                <a:cubicBezTo>
                  <a:pt x="16691" y="16662"/>
                  <a:pt x="16700" y="16943"/>
                  <a:pt x="16708" y="17091"/>
                </a:cubicBezTo>
                <a:cubicBezTo>
                  <a:pt x="16717" y="17253"/>
                  <a:pt x="16718" y="17365"/>
                  <a:pt x="16712" y="17372"/>
                </a:cubicBezTo>
                <a:cubicBezTo>
                  <a:pt x="16705" y="17378"/>
                  <a:pt x="16667" y="17368"/>
                  <a:pt x="16614" y="17345"/>
                </a:cubicBezTo>
                <a:cubicBezTo>
                  <a:pt x="16124" y="17140"/>
                  <a:pt x="15716" y="17312"/>
                  <a:pt x="15793" y="17690"/>
                </a:cubicBezTo>
                <a:cubicBezTo>
                  <a:pt x="15824" y="17840"/>
                  <a:pt x="15936" y="18060"/>
                  <a:pt x="16141" y="18373"/>
                </a:cubicBezTo>
                <a:cubicBezTo>
                  <a:pt x="16396" y="18764"/>
                  <a:pt x="16589" y="18994"/>
                  <a:pt x="16764" y="19116"/>
                </a:cubicBezTo>
                <a:cubicBezTo>
                  <a:pt x="16900" y="19212"/>
                  <a:pt x="16971" y="19239"/>
                  <a:pt x="17093" y="19245"/>
                </a:cubicBezTo>
                <a:cubicBezTo>
                  <a:pt x="17168" y="19250"/>
                  <a:pt x="17200" y="19257"/>
                  <a:pt x="17213" y="19272"/>
                </a:cubicBezTo>
                <a:cubicBezTo>
                  <a:pt x="17290" y="19361"/>
                  <a:pt x="17588" y="19892"/>
                  <a:pt x="17568" y="19904"/>
                </a:cubicBezTo>
                <a:cubicBezTo>
                  <a:pt x="17562" y="19908"/>
                  <a:pt x="17490" y="19897"/>
                  <a:pt x="17409" y="19880"/>
                </a:cubicBezTo>
                <a:cubicBezTo>
                  <a:pt x="17086" y="19813"/>
                  <a:pt x="16721" y="19754"/>
                  <a:pt x="16595" y="19747"/>
                </a:cubicBezTo>
                <a:cubicBezTo>
                  <a:pt x="16480" y="19741"/>
                  <a:pt x="16453" y="19742"/>
                  <a:pt x="16381" y="19764"/>
                </a:cubicBezTo>
                <a:cubicBezTo>
                  <a:pt x="16148" y="19836"/>
                  <a:pt x="16028" y="20003"/>
                  <a:pt x="16065" y="20206"/>
                </a:cubicBezTo>
                <a:cubicBezTo>
                  <a:pt x="16108" y="20441"/>
                  <a:pt x="16446" y="20868"/>
                  <a:pt x="16708" y="21016"/>
                </a:cubicBezTo>
                <a:cubicBezTo>
                  <a:pt x="16963" y="21161"/>
                  <a:pt x="17436" y="21249"/>
                  <a:pt x="17777" y="21215"/>
                </a:cubicBezTo>
                <a:cubicBezTo>
                  <a:pt x="18047" y="21188"/>
                  <a:pt x="18302" y="21085"/>
                  <a:pt x="18455" y="20942"/>
                </a:cubicBezTo>
                <a:cubicBezTo>
                  <a:pt x="18588" y="20817"/>
                  <a:pt x="18625" y="20706"/>
                  <a:pt x="18603" y="20511"/>
                </a:cubicBezTo>
                <a:cubicBezTo>
                  <a:pt x="18584" y="20344"/>
                  <a:pt x="18540" y="20248"/>
                  <a:pt x="18344" y="19953"/>
                </a:cubicBezTo>
                <a:cubicBezTo>
                  <a:pt x="18252" y="19814"/>
                  <a:pt x="18128" y="19620"/>
                  <a:pt x="18071" y="19521"/>
                </a:cubicBezTo>
                <a:cubicBezTo>
                  <a:pt x="18013" y="19421"/>
                  <a:pt x="17866" y="19179"/>
                  <a:pt x="17745" y="18983"/>
                </a:cubicBezTo>
                <a:cubicBezTo>
                  <a:pt x="17624" y="18788"/>
                  <a:pt x="17519" y="18612"/>
                  <a:pt x="17510" y="18590"/>
                </a:cubicBezTo>
                <a:cubicBezTo>
                  <a:pt x="17502" y="18569"/>
                  <a:pt x="17494" y="18519"/>
                  <a:pt x="17494" y="18480"/>
                </a:cubicBezTo>
                <a:cubicBezTo>
                  <a:pt x="17494" y="18380"/>
                  <a:pt x="17467" y="18250"/>
                  <a:pt x="17411" y="18075"/>
                </a:cubicBezTo>
                <a:cubicBezTo>
                  <a:pt x="17384" y="17993"/>
                  <a:pt x="17363" y="17916"/>
                  <a:pt x="17363" y="17905"/>
                </a:cubicBezTo>
                <a:cubicBezTo>
                  <a:pt x="17363" y="17884"/>
                  <a:pt x="17626" y="17086"/>
                  <a:pt x="17671" y="16973"/>
                </a:cubicBezTo>
                <a:cubicBezTo>
                  <a:pt x="17718" y="16855"/>
                  <a:pt x="17864" y="16570"/>
                  <a:pt x="17895" y="16537"/>
                </a:cubicBezTo>
                <a:cubicBezTo>
                  <a:pt x="17912" y="16519"/>
                  <a:pt x="17941" y="16502"/>
                  <a:pt x="17961" y="16497"/>
                </a:cubicBezTo>
                <a:cubicBezTo>
                  <a:pt x="18043" y="16480"/>
                  <a:pt x="18168" y="16408"/>
                  <a:pt x="18237" y="16338"/>
                </a:cubicBezTo>
                <a:cubicBezTo>
                  <a:pt x="18326" y="16248"/>
                  <a:pt x="18402" y="16137"/>
                  <a:pt x="18435" y="16055"/>
                </a:cubicBezTo>
                <a:cubicBezTo>
                  <a:pt x="18482" y="15936"/>
                  <a:pt x="18746" y="15690"/>
                  <a:pt x="19026" y="15505"/>
                </a:cubicBezTo>
                <a:cubicBezTo>
                  <a:pt x="19101" y="15456"/>
                  <a:pt x="19264" y="15365"/>
                  <a:pt x="19389" y="15303"/>
                </a:cubicBezTo>
                <a:cubicBezTo>
                  <a:pt x="19734" y="15129"/>
                  <a:pt x="19839" y="15048"/>
                  <a:pt x="20050" y="14794"/>
                </a:cubicBezTo>
                <a:cubicBezTo>
                  <a:pt x="20317" y="14473"/>
                  <a:pt x="20390" y="14283"/>
                  <a:pt x="20422" y="13831"/>
                </a:cubicBezTo>
                <a:cubicBezTo>
                  <a:pt x="20443" y="13538"/>
                  <a:pt x="20417" y="13334"/>
                  <a:pt x="20337" y="13163"/>
                </a:cubicBezTo>
                <a:cubicBezTo>
                  <a:pt x="20322" y="13130"/>
                  <a:pt x="20314" y="13101"/>
                  <a:pt x="20320" y="13096"/>
                </a:cubicBezTo>
                <a:cubicBezTo>
                  <a:pt x="20326" y="13091"/>
                  <a:pt x="20365" y="13073"/>
                  <a:pt x="20407" y="13058"/>
                </a:cubicBezTo>
                <a:cubicBezTo>
                  <a:pt x="20615" y="12985"/>
                  <a:pt x="20908" y="12793"/>
                  <a:pt x="21067" y="12624"/>
                </a:cubicBezTo>
                <a:cubicBezTo>
                  <a:pt x="21279" y="12399"/>
                  <a:pt x="21450" y="12067"/>
                  <a:pt x="21516" y="11753"/>
                </a:cubicBezTo>
                <a:cubicBezTo>
                  <a:pt x="21537" y="11654"/>
                  <a:pt x="21541" y="11594"/>
                  <a:pt x="21540" y="11439"/>
                </a:cubicBezTo>
                <a:cubicBezTo>
                  <a:pt x="21539" y="11119"/>
                  <a:pt x="21493" y="10917"/>
                  <a:pt x="21354" y="10632"/>
                </a:cubicBezTo>
                <a:cubicBezTo>
                  <a:pt x="21230" y="10378"/>
                  <a:pt x="21115" y="10231"/>
                  <a:pt x="20899" y="10048"/>
                </a:cubicBezTo>
                <a:cubicBezTo>
                  <a:pt x="20636" y="9826"/>
                  <a:pt x="20408" y="9711"/>
                  <a:pt x="20102" y="9646"/>
                </a:cubicBezTo>
                <a:cubicBezTo>
                  <a:pt x="19845" y="9591"/>
                  <a:pt x="19643" y="9577"/>
                  <a:pt x="19438" y="9602"/>
                </a:cubicBezTo>
                <a:cubicBezTo>
                  <a:pt x="19216" y="9630"/>
                  <a:pt x="18914" y="9730"/>
                  <a:pt x="18738" y="9833"/>
                </a:cubicBezTo>
                <a:cubicBezTo>
                  <a:pt x="18693" y="9859"/>
                  <a:pt x="18652" y="9875"/>
                  <a:pt x="18647" y="9870"/>
                </a:cubicBezTo>
                <a:cubicBezTo>
                  <a:pt x="18643" y="9865"/>
                  <a:pt x="18633" y="9790"/>
                  <a:pt x="18625" y="9704"/>
                </a:cubicBezTo>
                <a:cubicBezTo>
                  <a:pt x="18605" y="9477"/>
                  <a:pt x="18521" y="8994"/>
                  <a:pt x="18494" y="8942"/>
                </a:cubicBezTo>
                <a:cubicBezTo>
                  <a:pt x="18488" y="8930"/>
                  <a:pt x="18469" y="8848"/>
                  <a:pt x="18451" y="8758"/>
                </a:cubicBezTo>
                <a:cubicBezTo>
                  <a:pt x="18330" y="8144"/>
                  <a:pt x="18159" y="7691"/>
                  <a:pt x="17858" y="7193"/>
                </a:cubicBezTo>
                <a:cubicBezTo>
                  <a:pt x="17636" y="6826"/>
                  <a:pt x="17423" y="6555"/>
                  <a:pt x="17076" y="6199"/>
                </a:cubicBezTo>
                <a:lnTo>
                  <a:pt x="16887" y="6006"/>
                </a:lnTo>
                <a:lnTo>
                  <a:pt x="16948" y="5922"/>
                </a:lnTo>
                <a:cubicBezTo>
                  <a:pt x="17143" y="5654"/>
                  <a:pt x="17165" y="5611"/>
                  <a:pt x="17266" y="5299"/>
                </a:cubicBezTo>
                <a:cubicBezTo>
                  <a:pt x="17405" y="4870"/>
                  <a:pt x="17538" y="4328"/>
                  <a:pt x="17566" y="4072"/>
                </a:cubicBezTo>
                <a:cubicBezTo>
                  <a:pt x="17587" y="3881"/>
                  <a:pt x="17562" y="3692"/>
                  <a:pt x="17499" y="3548"/>
                </a:cubicBezTo>
                <a:cubicBezTo>
                  <a:pt x="17461" y="3461"/>
                  <a:pt x="17263" y="3173"/>
                  <a:pt x="17146" y="3035"/>
                </a:cubicBezTo>
                <a:cubicBezTo>
                  <a:pt x="17021" y="2887"/>
                  <a:pt x="16942" y="2774"/>
                  <a:pt x="16961" y="2768"/>
                </a:cubicBezTo>
                <a:cubicBezTo>
                  <a:pt x="17294" y="2662"/>
                  <a:pt x="17486" y="2558"/>
                  <a:pt x="17684" y="2369"/>
                </a:cubicBezTo>
                <a:cubicBezTo>
                  <a:pt x="17884" y="2179"/>
                  <a:pt x="18060" y="1841"/>
                  <a:pt x="18102" y="1569"/>
                </a:cubicBezTo>
                <a:cubicBezTo>
                  <a:pt x="18125" y="1421"/>
                  <a:pt x="18110" y="1128"/>
                  <a:pt x="18072" y="991"/>
                </a:cubicBezTo>
                <a:cubicBezTo>
                  <a:pt x="17928" y="465"/>
                  <a:pt x="17533" y="97"/>
                  <a:pt x="17030" y="16"/>
                </a:cubicBezTo>
                <a:cubicBezTo>
                  <a:pt x="16943" y="2"/>
                  <a:pt x="16852" y="-3"/>
                  <a:pt x="16760" y="3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696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7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op quiz 1e on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Example: Java API - the Math Class</a:t>
            </a:r>
            <a:endParaRPr dirty="0"/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5" name="Modular programming enables…">
            <a:extLst>
              <a:ext uri="{FF2B5EF4-FFF2-40B4-BE49-F238E27FC236}">
                <a16:creationId xmlns:a16="http://schemas.microsoft.com/office/drawing/2014/main" id="{2AF19A42-A244-4BDE-A88E-F56788095854}"/>
              </a:ext>
            </a:extLst>
          </p:cNvPr>
          <p:cNvSpPr txBox="1">
            <a:spLocks/>
          </p:cNvSpPr>
          <p:nvPr/>
        </p:nvSpPr>
        <p:spPr>
          <a:xfrm>
            <a:off x="1270000" y="1651000"/>
            <a:ext cx="15646400" cy="3581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24765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35300" algn="l"/>
              </a:tabLst>
              <a:defRPr sz="3600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37211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 typeface="Gill Sans"/>
              <a:buChar char="•"/>
              <a:tabLst>
                <a:tab pos="43688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4000" dirty="0">
                <a:solidFill>
                  <a:srgbClr val="005493"/>
                </a:solidFill>
              </a:rPr>
              <a:t>https://</a:t>
            </a:r>
            <a:r>
              <a:rPr lang="en-US" sz="4000" dirty="0" err="1">
                <a:solidFill>
                  <a:srgbClr val="005493"/>
                </a:solidFill>
              </a:rPr>
              <a:t>docs.oracle.com</a:t>
            </a:r>
            <a:r>
              <a:rPr lang="en-US" sz="4000" dirty="0">
                <a:solidFill>
                  <a:srgbClr val="005493"/>
                </a:solidFill>
              </a:rPr>
              <a:t>/</a:t>
            </a:r>
            <a:r>
              <a:rPr lang="en-US" sz="4000" dirty="0" err="1">
                <a:solidFill>
                  <a:srgbClr val="005493"/>
                </a:solidFill>
              </a:rPr>
              <a:t>javase</a:t>
            </a:r>
            <a:r>
              <a:rPr lang="en-US" sz="4000" dirty="0">
                <a:solidFill>
                  <a:srgbClr val="005493"/>
                </a:solidFill>
              </a:rPr>
              <a:t>/8/docs/</a:t>
            </a:r>
            <a:r>
              <a:rPr lang="en-US" sz="4000" dirty="0" err="1">
                <a:solidFill>
                  <a:srgbClr val="005493"/>
                </a:solidFill>
              </a:rPr>
              <a:t>api</a:t>
            </a:r>
            <a:r>
              <a:rPr lang="en-US" sz="4000" dirty="0">
                <a:solidFill>
                  <a:srgbClr val="005493"/>
                </a:solidFill>
              </a:rPr>
              <a:t>/java/</a:t>
            </a:r>
            <a:r>
              <a:rPr lang="en-US" sz="4000" dirty="0" err="1">
                <a:solidFill>
                  <a:srgbClr val="005493"/>
                </a:solidFill>
              </a:rPr>
              <a:t>lang</a:t>
            </a:r>
            <a:r>
              <a:rPr lang="en-US" sz="4000" dirty="0">
                <a:solidFill>
                  <a:srgbClr val="005493"/>
                </a:solidFill>
              </a:rPr>
              <a:t>/</a:t>
            </a:r>
            <a:r>
              <a:rPr lang="en-US" sz="4000" dirty="0" err="1">
                <a:solidFill>
                  <a:srgbClr val="005493"/>
                </a:solidFill>
              </a:rPr>
              <a:t>Math.html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7015292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Image sources…"/>
          <p:cNvSpPr txBox="1"/>
          <p:nvPr/>
        </p:nvSpPr>
        <p:spPr>
          <a:xfrm>
            <a:off x="656063" y="498707"/>
            <a:ext cx="17297400" cy="3403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/>
          <a:p>
            <a:pPr defTabSz="647700">
              <a:lnSpc>
                <a:spcPts val="3200"/>
              </a:lnSpc>
              <a:tabLst>
                <a:tab pos="1511300" algn="l"/>
              </a:tabLst>
              <a:defRPr sz="2700" i="1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Image sources</a:t>
            </a:r>
          </a:p>
          <a:p>
            <a:pPr defTabSz="647700">
              <a:lnSpc>
                <a:spcPts val="28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pPr>
            <a:endParaRPr dirty="0"/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http://upload.wikimedia.org/wikipedia/commons/b/ba/Working_Together_Teamwork_Puzzle_Concept.jpg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http://pixabay.com/en/ball-puzzle-pieces-of-the-puzzle-72374/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http://upload.wikimedia.org/wikipedia/commons/e/ef/Ben_Jigsaw_Puzzle_Puzzle_Puzzle.png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http://en.wikipedia.org/wiki/Function_(mathematics)#mediaviewer/File:Function_machine2.svg</a:t>
            </a:r>
          </a:p>
        </p:txBody>
      </p:sp>
      <p:sp>
        <p:nvSpPr>
          <p:cNvPr id="4" name="Image sources…">
            <a:extLst>
              <a:ext uri="{FF2B5EF4-FFF2-40B4-BE49-F238E27FC236}">
                <a16:creationId xmlns:a16="http://schemas.microsoft.com/office/drawing/2014/main" id="{80103B27-56F6-441D-B206-6DB4BE205C95}"/>
              </a:ext>
            </a:extLst>
          </p:cNvPr>
          <p:cNvSpPr txBox="1"/>
          <p:nvPr/>
        </p:nvSpPr>
        <p:spPr>
          <a:xfrm>
            <a:off x="1102112" y="4388314"/>
            <a:ext cx="17297400" cy="2844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/>
          <a:p>
            <a:pPr defTabSz="647700">
              <a:lnSpc>
                <a:spcPts val="3200"/>
              </a:lnSpc>
              <a:tabLst>
                <a:tab pos="1511300" algn="l"/>
              </a:tabLst>
              <a:defRPr sz="2700" i="1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Image sources</a:t>
            </a:r>
          </a:p>
          <a:p>
            <a:pPr defTabSz="647700">
              <a:lnSpc>
                <a:spcPts val="28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pPr>
            <a:endParaRPr dirty="0"/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http://xkcd.com/221/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http://upload.wikimedia.org/wikipedia/commons/b/ba/Working_Together_Teamwork_Puzzle_Concept.jpg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http://upload.wikimedia.org/wikipedia/commons/e/ef/Ben_Jigsaw_Puzzle_Puzzle_Puzzle.png</a:t>
            </a:r>
          </a:p>
        </p:txBody>
      </p:sp>
      <p:sp>
        <p:nvSpPr>
          <p:cNvPr id="5" name="Image sources…">
            <a:extLst>
              <a:ext uri="{FF2B5EF4-FFF2-40B4-BE49-F238E27FC236}">
                <a16:creationId xmlns:a16="http://schemas.microsoft.com/office/drawing/2014/main" id="{920681D7-A0AD-416A-A6C7-7792732FEB2A}"/>
              </a:ext>
            </a:extLst>
          </p:cNvPr>
          <p:cNvSpPr txBox="1"/>
          <p:nvPr/>
        </p:nvSpPr>
        <p:spPr>
          <a:xfrm>
            <a:off x="1102112" y="7719121"/>
            <a:ext cx="17297400" cy="2844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/>
          <a:p>
            <a:pPr defTabSz="647700">
              <a:lnSpc>
                <a:spcPts val="3200"/>
              </a:lnSpc>
              <a:tabLst>
                <a:tab pos="1511300" algn="l"/>
              </a:tabLst>
              <a:defRPr sz="2700" i="1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Image sources</a:t>
            </a:r>
          </a:p>
          <a:p>
            <a:pPr defTabSz="647700">
              <a:lnSpc>
                <a:spcPts val="28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pPr>
            <a:endParaRPr dirty="0"/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http://commons.wikimedia.org/wiki/File:1405_Sound_Waves_and_the_Ear.jpg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http://en.wikipedia.org/wiki/The_Entertainer_(rag)#mediaviewer/File:EntertainerJoplinCover.JPEG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http://cantorion.org/music/497/The-Entertainer-Original-version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Image sources…"/>
          <p:cNvSpPr txBox="1"/>
          <p:nvPr/>
        </p:nvSpPr>
        <p:spPr>
          <a:xfrm>
            <a:off x="4135244" y="3442630"/>
            <a:ext cx="17297400" cy="5562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/>
          <a:p>
            <a:pPr defTabSz="647700">
              <a:lnSpc>
                <a:spcPts val="3200"/>
              </a:lnSpc>
              <a:tabLst>
                <a:tab pos="1511300" algn="l"/>
              </a:tabLst>
              <a:defRPr sz="2700" i="1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Image sources</a:t>
            </a:r>
          </a:p>
          <a:p>
            <a:pPr defTabSz="647700">
              <a:lnSpc>
                <a:spcPts val="2800"/>
              </a:lnSpc>
              <a:tabLst>
                <a:tab pos="1511300" algn="l"/>
              </a:tabLst>
              <a:defRPr sz="2400">
                <a:latin typeface="Lucida Sans"/>
                <a:ea typeface="Lucida Sans"/>
                <a:cs typeface="Lucida Sans"/>
                <a:sym typeface="Lucida Sans"/>
              </a:defRPr>
            </a:pPr>
            <a:endParaRPr dirty="0"/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http://www.intechopen.com/books/rheology-new-concepts-applications-and-methods/</a:t>
            </a:r>
            <a:br>
              <a:rPr dirty="0"/>
            </a:br>
            <a:r>
              <a:rPr dirty="0"/>
              <a:t>       a-practical-review-of-microrheological-techniques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http://tweezpal.natan.si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http://www.albartlett.org/articles/art2000jan.html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http://laser.physics.sunysb.edu/~vwang/beam-propagation/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http://www.nature.com/neuro/journal/v14/n12/full/nn.2958.html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http://www-cdf.fnal.gov/physics/new/top/2012/WHel9ifb/</a:t>
            </a:r>
          </a:p>
          <a:p>
            <a:pPr defTabSz="647700">
              <a:lnSpc>
                <a:spcPts val="3800"/>
              </a:lnSpc>
              <a:spcBef>
                <a:spcPts val="600"/>
              </a:spcBef>
              <a:tabLst>
                <a:tab pos="1511300" algn="l"/>
              </a:tabLst>
              <a:defRPr sz="2200"/>
            </a:pPr>
            <a:r>
              <a:rPr dirty="0"/>
              <a:t>  http://en.wikipedia.org/wiki/Deutsche_Mark#mediaviewer/File:DEU-10m-anv.jpg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5. Functions and Libr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7</a:t>
            </a:r>
            <a:r>
              <a:rPr dirty="0"/>
              <a:t>. Functions and </a:t>
            </a:r>
            <a:r>
              <a:rPr lang="en-US" dirty="0"/>
              <a:t>Modules</a:t>
            </a:r>
            <a:endParaRPr dirty="0"/>
          </a:p>
        </p:txBody>
      </p:sp>
      <p:sp>
        <p:nvSpPr>
          <p:cNvPr id="112" name="Basic concept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chemeClr val="bg2"/>
                </a:solidFill>
              </a:rPr>
              <a:t>Basic concepts</a:t>
            </a:r>
          </a:p>
          <a:p>
            <a:pPr>
              <a:defRPr>
                <a:solidFill>
                  <a:srgbClr val="A9A9A9"/>
                </a:solidFill>
              </a:defRPr>
            </a:pPr>
            <a:r>
              <a:rPr dirty="0">
                <a:solidFill>
                  <a:schemeClr val="bg2"/>
                </a:solidFill>
              </a:rPr>
              <a:t>Modular programming and libraries</a:t>
            </a:r>
          </a:p>
        </p:txBody>
      </p:sp>
    </p:spTree>
    <p:extLst>
      <p:ext uri="{BB962C8B-B14F-4D97-AF65-F5344CB8AC3E}">
        <p14:creationId xmlns:p14="http://schemas.microsoft.com/office/powerpoint/2010/main" val="202514762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1. Basic Programming Concept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7. </a:t>
            </a:r>
            <a:r>
              <a:rPr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Functions and Modules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8" name="1.1–1.2"/>
          <p:cNvSpPr txBox="1"/>
          <p:nvPr/>
        </p:nvSpPr>
        <p:spPr>
          <a:xfrm>
            <a:off x="1824431" y="11087100"/>
            <a:ext cx="1663117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647700">
              <a:lnSpc>
                <a:spcPts val="3700"/>
              </a:lnSpc>
              <a:tabLst>
                <a:tab pos="1511300" algn="l"/>
              </a:tabLst>
              <a:defRPr sz="3100" b="1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1.1–1.2</a:t>
            </a:r>
          </a:p>
        </p:txBody>
      </p:sp>
    </p:spTree>
    <p:extLst>
      <p:ext uri="{BB962C8B-B14F-4D97-AF65-F5344CB8AC3E}">
        <p14:creationId xmlns:p14="http://schemas.microsoft.com/office/powerpoint/2010/main" val="4039343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Functions, libraries, and modules</a:t>
            </a:r>
            <a:endParaRPr dirty="0"/>
          </a:p>
        </p:txBody>
      </p:sp>
      <p:sp>
        <p:nvSpPr>
          <p:cNvPr id="4" name="Modular programming…">
            <a:extLst>
              <a:ext uri="{FF2B5EF4-FFF2-40B4-BE49-F238E27FC236}">
                <a16:creationId xmlns:a16="http://schemas.microsoft.com/office/drawing/2014/main" id="{6F8DD52C-E7BB-4703-B171-86CDF119F938}"/>
              </a:ext>
            </a:extLst>
          </p:cNvPr>
          <p:cNvSpPr txBox="1">
            <a:spLocks/>
          </p:cNvSpPr>
          <p:nvPr/>
        </p:nvSpPr>
        <p:spPr>
          <a:xfrm>
            <a:off x="1034062" y="1719226"/>
            <a:ext cx="16553061" cy="2705100"/>
          </a:xfrm>
          <a:prstGeom prst="rect">
            <a:avLst/>
          </a:prstGeom>
        </p:spPr>
        <p:txBody>
          <a:bodyPr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sz="4000" dirty="0">
                <a:solidFill>
                  <a:srgbClr val="005493"/>
                </a:solidFill>
              </a:rPr>
              <a:t>Modular programming</a:t>
            </a:r>
          </a:p>
          <a:p>
            <a:pPr lvl="1" hangingPunct="1"/>
            <a:r>
              <a:rPr lang="en-US" sz="4000" dirty="0"/>
              <a:t>Organize programs as independent </a:t>
            </a:r>
            <a:r>
              <a:rPr lang="en-US" sz="4000" dirty="0">
                <a:solidFill>
                  <a:srgbClr val="8D3124"/>
                </a:solidFill>
              </a:rPr>
              <a:t>modules</a:t>
            </a:r>
            <a:r>
              <a:rPr lang="en-US" sz="4000" dirty="0"/>
              <a:t> that do a job together.</a:t>
            </a:r>
          </a:p>
          <a:p>
            <a:pPr lvl="1" hangingPunct="1"/>
            <a:r>
              <a:rPr lang="en-US" sz="4000" dirty="0"/>
              <a:t>Why? Easier to </a:t>
            </a:r>
            <a:r>
              <a:rPr lang="en-US" sz="4000" dirty="0">
                <a:solidFill>
                  <a:srgbClr val="8D3124"/>
                </a:solidFill>
              </a:rPr>
              <a:t>share and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8D3124"/>
                </a:solidFill>
              </a:rPr>
              <a:t>reuse code </a:t>
            </a:r>
            <a:r>
              <a:rPr lang="en-US" sz="4000" dirty="0"/>
              <a:t>to build bigger programs.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14FA4DEF-F301-4445-A7F8-0D46578F296C}"/>
              </a:ext>
            </a:extLst>
          </p:cNvPr>
          <p:cNvGrpSpPr/>
          <p:nvPr/>
        </p:nvGrpSpPr>
        <p:grpSpPr>
          <a:xfrm>
            <a:off x="1227043" y="8127754"/>
            <a:ext cx="8483600" cy="2180447"/>
            <a:chOff x="-1916178" y="-450012"/>
            <a:chExt cx="8483600" cy="2180447"/>
          </a:xfrm>
        </p:grpSpPr>
        <p:sp>
          <p:nvSpPr>
            <p:cNvPr id="6" name="Def. A library is a set of functions.">
              <a:extLst>
                <a:ext uri="{FF2B5EF4-FFF2-40B4-BE49-F238E27FC236}">
                  <a16:creationId xmlns:a16="http://schemas.microsoft.com/office/drawing/2014/main" id="{7E59C666-CE28-4EC0-A200-215B60BE20E5}"/>
                </a:ext>
              </a:extLst>
            </p:cNvPr>
            <p:cNvSpPr txBox="1"/>
            <p:nvPr/>
          </p:nvSpPr>
          <p:spPr>
            <a:xfrm>
              <a:off x="-1916178" y="-450012"/>
              <a:ext cx="8483600" cy="10922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005493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dirty="0"/>
                <a:t>Def. </a:t>
              </a:r>
              <a:r>
                <a:rPr dirty="0">
                  <a:solidFill>
                    <a:srgbClr val="000000"/>
                  </a:solidFill>
                </a:rPr>
                <a:t>A </a:t>
              </a:r>
              <a:r>
                <a:rPr dirty="0"/>
                <a:t>library</a:t>
              </a:r>
              <a:r>
                <a:rPr dirty="0">
                  <a:solidFill>
                    <a:srgbClr val="000000"/>
                  </a:solidFill>
                </a:rPr>
                <a:t> is a set of functions.</a:t>
              </a:r>
            </a:p>
          </p:txBody>
        </p: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055E368F-7F4C-4F2B-9C10-2D822122FB53}"/>
                </a:ext>
              </a:extLst>
            </p:cNvPr>
            <p:cNvGrpSpPr/>
            <p:nvPr/>
          </p:nvGrpSpPr>
          <p:grpSpPr>
            <a:xfrm>
              <a:off x="425748" y="617883"/>
              <a:ext cx="4854398" cy="1112552"/>
              <a:chOff x="-1638841" y="-441266"/>
              <a:chExt cx="4854397" cy="1112551"/>
            </a:xfrm>
          </p:grpSpPr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B356DAEC-7244-46EF-A0D8-6925AFC75621}"/>
                  </a:ext>
                </a:extLst>
              </p:cNvPr>
              <p:cNvSpPr/>
              <p:nvPr/>
            </p:nvSpPr>
            <p:spPr>
              <a:xfrm flipV="1">
                <a:off x="792238" y="-441266"/>
                <a:ext cx="1" cy="489712"/>
              </a:xfrm>
              <a:prstGeom prst="line">
                <a:avLst/>
              </a:prstGeom>
              <a:noFill/>
              <a:ln w="38100" cap="flat">
                <a:solidFill>
                  <a:srgbClr val="0048AA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" name="for purposes of this lecture">
                <a:extLst>
                  <a:ext uri="{FF2B5EF4-FFF2-40B4-BE49-F238E27FC236}">
                    <a16:creationId xmlns:a16="http://schemas.microsoft.com/office/drawing/2014/main" id="{1F137DC9-A98B-4A11-A58A-EAABBAB58E59}"/>
                  </a:ext>
                </a:extLst>
              </p:cNvPr>
              <p:cNvSpPr txBox="1"/>
              <p:nvPr/>
            </p:nvSpPr>
            <p:spPr>
              <a:xfrm>
                <a:off x="-1638841" y="-39916"/>
                <a:ext cx="4854397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2400" tIns="152400" rIns="152400" bIns="152400" numCol="1" anchor="t">
                <a:spAutoFit/>
              </a:bodyPr>
              <a:lstStyle>
                <a:lvl1pPr algn="ctr" defTabSz="647700">
                  <a:lnSpc>
                    <a:spcPct val="120000"/>
                  </a:lnSpc>
                  <a:buClr>
                    <a:srgbClr val="606060"/>
                  </a:buClr>
                  <a:buFont typeface="Comic Sans MS"/>
                  <a:tabLst>
                    <a:tab pos="1511300" algn="l"/>
                  </a:tabLst>
                  <a:defRPr sz="27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  <a:latin typeface="Lucida Sans"/>
                    <a:ea typeface="Lucida Sans"/>
                    <a:cs typeface="Lucida Sans"/>
                    <a:sym typeface="Lucida Sans"/>
                  </a:defRPr>
                </a:lvl1pPr>
              </a:lstStyle>
              <a:p>
                <a:r>
                  <a:t>for purposes of this lecture</a:t>
                </a:r>
              </a:p>
            </p:txBody>
          </p:sp>
        </p:grpSp>
      </p:grpSp>
      <p:grpSp>
        <p:nvGrpSpPr>
          <p:cNvPr id="10" name="Group">
            <a:extLst>
              <a:ext uri="{FF2B5EF4-FFF2-40B4-BE49-F238E27FC236}">
                <a16:creationId xmlns:a16="http://schemas.microsoft.com/office/drawing/2014/main" id="{AE6AB1AC-F286-4BED-8643-720EB56B7B85}"/>
              </a:ext>
            </a:extLst>
          </p:cNvPr>
          <p:cNvGrpSpPr/>
          <p:nvPr/>
        </p:nvGrpSpPr>
        <p:grpSpPr>
          <a:xfrm>
            <a:off x="11225693" y="8031666"/>
            <a:ext cx="7404100" cy="2654334"/>
            <a:chOff x="-2001328" y="-508000"/>
            <a:chExt cx="7404100" cy="2654333"/>
          </a:xfrm>
        </p:grpSpPr>
        <p:sp>
          <p:nvSpPr>
            <p:cNvPr id="11" name="Def. A module is a .java file.">
              <a:extLst>
                <a:ext uri="{FF2B5EF4-FFF2-40B4-BE49-F238E27FC236}">
                  <a16:creationId xmlns:a16="http://schemas.microsoft.com/office/drawing/2014/main" id="{496E5E4B-30F7-4612-821D-E078FAA08078}"/>
                </a:ext>
              </a:extLst>
            </p:cNvPr>
            <p:cNvSpPr txBox="1"/>
            <p:nvPr/>
          </p:nvSpPr>
          <p:spPr>
            <a:xfrm>
              <a:off x="-2001328" y="-508000"/>
              <a:ext cx="7404100" cy="10922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4800" tIns="304800" rIns="304800" bIns="304800" numCol="1" anchor="t">
              <a:noAutofit/>
            </a:bodyPr>
            <a:lstStyle/>
            <a:p>
              <a:pPr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005493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dirty="0"/>
                <a:t>Def. </a:t>
              </a:r>
              <a:r>
                <a:rPr dirty="0">
                  <a:solidFill>
                    <a:srgbClr val="000000"/>
                  </a:solidFill>
                </a:rPr>
                <a:t>A </a:t>
              </a:r>
              <a:r>
                <a:rPr dirty="0"/>
                <a:t>module</a:t>
              </a:r>
              <a:r>
                <a:rPr dirty="0">
                  <a:solidFill>
                    <a:srgbClr val="000000"/>
                  </a:solidFill>
                </a:rPr>
                <a:t> is a </a:t>
              </a:r>
              <a:r>
                <a:rPr dirty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rPr>
                <a:t>.java</a:t>
              </a:r>
              <a:r>
                <a:rPr dirty="0">
                  <a:solidFill>
                    <a:srgbClr val="000000"/>
                  </a:solidFill>
                </a:rPr>
                <a:t> file.</a:t>
              </a:r>
            </a:p>
          </p:txBody>
        </p:sp>
        <p:grpSp>
          <p:nvGrpSpPr>
            <p:cNvPr id="12" name="Group">
              <a:extLst>
                <a:ext uri="{FF2B5EF4-FFF2-40B4-BE49-F238E27FC236}">
                  <a16:creationId xmlns:a16="http://schemas.microsoft.com/office/drawing/2014/main" id="{4DE87802-9639-422B-B0D8-F85EE6D754F9}"/>
                </a:ext>
              </a:extLst>
            </p:cNvPr>
            <p:cNvGrpSpPr/>
            <p:nvPr/>
          </p:nvGrpSpPr>
          <p:grpSpPr>
            <a:xfrm>
              <a:off x="-809960" y="546101"/>
              <a:ext cx="4821413" cy="1600232"/>
              <a:chOff x="-1902490" y="-507999"/>
              <a:chExt cx="4821412" cy="1600231"/>
            </a:xfrm>
          </p:grpSpPr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FAD50420-CB7E-4E07-9F9B-E4B301ED12EB}"/>
                  </a:ext>
                </a:extLst>
              </p:cNvPr>
              <p:cNvSpPr/>
              <p:nvPr/>
            </p:nvSpPr>
            <p:spPr>
              <a:xfrm flipV="1">
                <a:off x="512096" y="-507999"/>
                <a:ext cx="1" cy="511427"/>
              </a:xfrm>
              <a:prstGeom prst="line">
                <a:avLst/>
              </a:prstGeom>
              <a:noFill/>
              <a:ln w="38100" cap="flat">
                <a:solidFill>
                  <a:srgbClr val="0048AA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for purposes of this course">
                <a:extLst>
                  <a:ext uri="{FF2B5EF4-FFF2-40B4-BE49-F238E27FC236}">
                    <a16:creationId xmlns:a16="http://schemas.microsoft.com/office/drawing/2014/main" id="{27948377-CBA7-41F0-9D87-686600CD3094}"/>
                  </a:ext>
                </a:extLst>
              </p:cNvPr>
              <p:cNvSpPr txBox="1"/>
              <p:nvPr/>
            </p:nvSpPr>
            <p:spPr>
              <a:xfrm>
                <a:off x="-1902490" y="-106649"/>
                <a:ext cx="4821412" cy="1198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52400" tIns="152400" rIns="152400" bIns="152400" numCol="1" anchor="t">
                <a:spAutoFit/>
              </a:bodyPr>
              <a:lstStyle/>
              <a:p>
                <a:pPr algn="ctr" defTabSz="647700">
                  <a:lnSpc>
                    <a:spcPct val="120000"/>
                  </a:lnSpc>
                  <a:buClr>
                    <a:srgbClr val="606060"/>
                  </a:buClr>
                  <a:buFont typeface="Comic Sans MS"/>
                  <a:tabLst>
                    <a:tab pos="1511300" algn="l"/>
                  </a:tabLst>
                  <a:defRPr sz="2700">
                    <a:solidFill>
                      <a:srgbClr val="005493"/>
                    </a:solidFill>
                    <a:uFill>
                      <a:solidFill>
                        <a:srgbClr val="005493"/>
                      </a:solidFill>
                    </a:uFill>
                    <a:latin typeface="Lucida Sans"/>
                    <a:ea typeface="Lucida Sans"/>
                    <a:cs typeface="Lucida Sans"/>
                    <a:sym typeface="Lucida Sans"/>
                  </a:defRPr>
                </a:pPr>
                <a:r>
                  <a:t>for purposes of this course</a:t>
                </a:r>
                <a:br/>
                <a:endParaRPr/>
              </a:p>
            </p:txBody>
          </p:sp>
        </p:grpSp>
      </p:grpSp>
      <p:sp>
        <p:nvSpPr>
          <p:cNvPr id="15" name="Facts of life…">
            <a:extLst>
              <a:ext uri="{FF2B5EF4-FFF2-40B4-BE49-F238E27FC236}">
                <a16:creationId xmlns:a16="http://schemas.microsoft.com/office/drawing/2014/main" id="{0148ED2E-D8C0-43D4-9868-124DA32DCD8F}"/>
              </a:ext>
            </a:extLst>
          </p:cNvPr>
          <p:cNvSpPr txBox="1"/>
          <p:nvPr/>
        </p:nvSpPr>
        <p:spPr>
          <a:xfrm>
            <a:off x="1227043" y="5047166"/>
            <a:ext cx="16167100" cy="2527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Facts of life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Support of modular programming has been a holy grail for decades.</a:t>
            </a:r>
          </a:p>
          <a:p>
            <a:pPr marL="3920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Ideas can conflict and get highly technical in the real world.</a:t>
            </a:r>
          </a:p>
        </p:txBody>
      </p:sp>
      <p:sp>
        <p:nvSpPr>
          <p:cNvPr id="16" name="For now. Libraries and modules are the same thing: .java files containing sets of functions.">
            <a:extLst>
              <a:ext uri="{FF2B5EF4-FFF2-40B4-BE49-F238E27FC236}">
                <a16:creationId xmlns:a16="http://schemas.microsoft.com/office/drawing/2014/main" id="{074BB841-92BC-45F6-A2BA-C96FA19A4408}"/>
              </a:ext>
            </a:extLst>
          </p:cNvPr>
          <p:cNvSpPr txBox="1"/>
          <p:nvPr/>
        </p:nvSpPr>
        <p:spPr>
          <a:xfrm>
            <a:off x="1227043" y="10769753"/>
            <a:ext cx="21412200" cy="1092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For now. </a:t>
            </a:r>
            <a:r>
              <a:rPr dirty="0">
                <a:solidFill>
                  <a:srgbClr val="000000"/>
                </a:solidFill>
              </a:rPr>
              <a:t>Libraries and modules are the </a:t>
            </a:r>
            <a:r>
              <a:rPr i="1" dirty="0">
                <a:solidFill>
                  <a:srgbClr val="000000"/>
                </a:solidFill>
              </a:rPr>
              <a:t>same thing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.java</a:t>
            </a:r>
            <a:r>
              <a:rPr dirty="0">
                <a:solidFill>
                  <a:srgbClr val="000000"/>
                </a:solidFill>
              </a:rPr>
              <a:t> files containing sets of functions.</a:t>
            </a:r>
          </a:p>
        </p:txBody>
      </p:sp>
      <p:pic>
        <p:nvPicPr>
          <p:cNvPr id="17" name="Working_Together_Teamwork_Puzzle_Concept.tiff" descr="Working_Together_Teamwork_Puzzle_Concept.tiff">
            <a:extLst>
              <a:ext uri="{FF2B5EF4-FFF2-40B4-BE49-F238E27FC236}">
                <a16:creationId xmlns:a16="http://schemas.microsoft.com/office/drawing/2014/main" id="{3AC9AFAA-27ED-4483-B806-C82A29E679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39" t="3391" r="2844" b="3351"/>
          <a:stretch>
            <a:fillRect/>
          </a:stretch>
        </p:blipFill>
        <p:spPr>
          <a:xfrm>
            <a:off x="18825015" y="3862236"/>
            <a:ext cx="4875113" cy="4820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556" extrusionOk="0">
                <a:moveTo>
                  <a:pt x="16793" y="0"/>
                </a:moveTo>
                <a:cubicBezTo>
                  <a:pt x="16664" y="4"/>
                  <a:pt x="16537" y="25"/>
                  <a:pt x="16415" y="66"/>
                </a:cubicBezTo>
                <a:cubicBezTo>
                  <a:pt x="16267" y="116"/>
                  <a:pt x="16092" y="206"/>
                  <a:pt x="15987" y="286"/>
                </a:cubicBezTo>
                <a:cubicBezTo>
                  <a:pt x="15695" y="510"/>
                  <a:pt x="15472" y="878"/>
                  <a:pt x="15422" y="1225"/>
                </a:cubicBezTo>
                <a:cubicBezTo>
                  <a:pt x="15399" y="1382"/>
                  <a:pt x="15414" y="1652"/>
                  <a:pt x="15452" y="1798"/>
                </a:cubicBezTo>
                <a:cubicBezTo>
                  <a:pt x="15489" y="1943"/>
                  <a:pt x="15598" y="2173"/>
                  <a:pt x="15683" y="2286"/>
                </a:cubicBezTo>
                <a:cubicBezTo>
                  <a:pt x="15806" y="2449"/>
                  <a:pt x="16012" y="2616"/>
                  <a:pt x="16180" y="2687"/>
                </a:cubicBezTo>
                <a:cubicBezTo>
                  <a:pt x="16265" y="2723"/>
                  <a:pt x="16416" y="2767"/>
                  <a:pt x="16454" y="2767"/>
                </a:cubicBezTo>
                <a:cubicBezTo>
                  <a:pt x="16494" y="2767"/>
                  <a:pt x="16500" y="2790"/>
                  <a:pt x="16463" y="2805"/>
                </a:cubicBezTo>
                <a:cubicBezTo>
                  <a:pt x="16444" y="2812"/>
                  <a:pt x="16364" y="2824"/>
                  <a:pt x="16285" y="2833"/>
                </a:cubicBezTo>
                <a:cubicBezTo>
                  <a:pt x="16099" y="2854"/>
                  <a:pt x="16039" y="2869"/>
                  <a:pt x="15948" y="2915"/>
                </a:cubicBezTo>
                <a:cubicBezTo>
                  <a:pt x="15809" y="2984"/>
                  <a:pt x="15651" y="3161"/>
                  <a:pt x="15557" y="3351"/>
                </a:cubicBezTo>
                <a:cubicBezTo>
                  <a:pt x="15537" y="3391"/>
                  <a:pt x="15437" y="3637"/>
                  <a:pt x="15334" y="3898"/>
                </a:cubicBezTo>
                <a:cubicBezTo>
                  <a:pt x="15231" y="4159"/>
                  <a:pt x="15134" y="4393"/>
                  <a:pt x="15118" y="4416"/>
                </a:cubicBezTo>
                <a:cubicBezTo>
                  <a:pt x="15064" y="4498"/>
                  <a:pt x="14890" y="4712"/>
                  <a:pt x="14880" y="4709"/>
                </a:cubicBezTo>
                <a:cubicBezTo>
                  <a:pt x="14874" y="4707"/>
                  <a:pt x="14779" y="4669"/>
                  <a:pt x="14667" y="4624"/>
                </a:cubicBezTo>
                <a:cubicBezTo>
                  <a:pt x="13806" y="4270"/>
                  <a:pt x="12914" y="4056"/>
                  <a:pt x="11880" y="3955"/>
                </a:cubicBezTo>
                <a:cubicBezTo>
                  <a:pt x="11687" y="3936"/>
                  <a:pt x="11188" y="3912"/>
                  <a:pt x="10978" y="3912"/>
                </a:cubicBezTo>
                <a:cubicBezTo>
                  <a:pt x="10706" y="3912"/>
                  <a:pt x="10690" y="3915"/>
                  <a:pt x="10650" y="4001"/>
                </a:cubicBezTo>
                <a:cubicBezTo>
                  <a:pt x="10636" y="4031"/>
                  <a:pt x="10623" y="4056"/>
                  <a:pt x="10620" y="4056"/>
                </a:cubicBezTo>
                <a:cubicBezTo>
                  <a:pt x="10617" y="4056"/>
                  <a:pt x="10605" y="4031"/>
                  <a:pt x="10592" y="4003"/>
                </a:cubicBezTo>
                <a:cubicBezTo>
                  <a:pt x="10573" y="3959"/>
                  <a:pt x="10559" y="3946"/>
                  <a:pt x="10513" y="3928"/>
                </a:cubicBezTo>
                <a:cubicBezTo>
                  <a:pt x="10462" y="3908"/>
                  <a:pt x="10424" y="3908"/>
                  <a:pt x="10079" y="3916"/>
                </a:cubicBezTo>
                <a:cubicBezTo>
                  <a:pt x="9165" y="3934"/>
                  <a:pt x="8456" y="4025"/>
                  <a:pt x="7654" y="4230"/>
                </a:cubicBezTo>
                <a:cubicBezTo>
                  <a:pt x="6938" y="4412"/>
                  <a:pt x="6194" y="4700"/>
                  <a:pt x="5625" y="5012"/>
                </a:cubicBezTo>
                <a:cubicBezTo>
                  <a:pt x="5570" y="5043"/>
                  <a:pt x="5524" y="5065"/>
                  <a:pt x="5523" y="5064"/>
                </a:cubicBezTo>
                <a:cubicBezTo>
                  <a:pt x="5522" y="5062"/>
                  <a:pt x="5437" y="4971"/>
                  <a:pt x="5332" y="4862"/>
                </a:cubicBezTo>
                <a:lnTo>
                  <a:pt x="5142" y="4663"/>
                </a:lnTo>
                <a:lnTo>
                  <a:pt x="4983" y="4327"/>
                </a:lnTo>
                <a:cubicBezTo>
                  <a:pt x="4895" y="4142"/>
                  <a:pt x="4790" y="3918"/>
                  <a:pt x="4749" y="3832"/>
                </a:cubicBezTo>
                <a:cubicBezTo>
                  <a:pt x="4588" y="3491"/>
                  <a:pt x="4424" y="3310"/>
                  <a:pt x="4202" y="3225"/>
                </a:cubicBezTo>
                <a:cubicBezTo>
                  <a:pt x="4145" y="3204"/>
                  <a:pt x="4091" y="3196"/>
                  <a:pt x="3937" y="3188"/>
                </a:cubicBezTo>
                <a:cubicBezTo>
                  <a:pt x="3830" y="3182"/>
                  <a:pt x="3736" y="3174"/>
                  <a:pt x="3730" y="3170"/>
                </a:cubicBezTo>
                <a:cubicBezTo>
                  <a:pt x="3710" y="3158"/>
                  <a:pt x="3731" y="3145"/>
                  <a:pt x="3782" y="3136"/>
                </a:cubicBezTo>
                <a:cubicBezTo>
                  <a:pt x="3871" y="3122"/>
                  <a:pt x="4032" y="3067"/>
                  <a:pt x="4126" y="3019"/>
                </a:cubicBezTo>
                <a:cubicBezTo>
                  <a:pt x="4553" y="2803"/>
                  <a:pt x="4839" y="2316"/>
                  <a:pt x="4839" y="1811"/>
                </a:cubicBezTo>
                <a:cubicBezTo>
                  <a:pt x="4839" y="1366"/>
                  <a:pt x="4641" y="951"/>
                  <a:pt x="4286" y="652"/>
                </a:cubicBezTo>
                <a:cubicBezTo>
                  <a:pt x="4147" y="534"/>
                  <a:pt x="4030" y="467"/>
                  <a:pt x="3867" y="409"/>
                </a:cubicBezTo>
                <a:cubicBezTo>
                  <a:pt x="3656" y="334"/>
                  <a:pt x="3563" y="319"/>
                  <a:pt x="3338" y="320"/>
                </a:cubicBezTo>
                <a:cubicBezTo>
                  <a:pt x="3166" y="321"/>
                  <a:pt x="3128" y="324"/>
                  <a:pt x="3026" y="352"/>
                </a:cubicBezTo>
                <a:cubicBezTo>
                  <a:pt x="2743" y="428"/>
                  <a:pt x="2530" y="559"/>
                  <a:pt x="2362" y="760"/>
                </a:cubicBezTo>
                <a:cubicBezTo>
                  <a:pt x="2063" y="1119"/>
                  <a:pt x="1962" y="1585"/>
                  <a:pt x="2083" y="2045"/>
                </a:cubicBezTo>
                <a:cubicBezTo>
                  <a:pt x="2156" y="2319"/>
                  <a:pt x="2357" y="2627"/>
                  <a:pt x="2575" y="2801"/>
                </a:cubicBezTo>
                <a:cubicBezTo>
                  <a:pt x="2759" y="2948"/>
                  <a:pt x="2919" y="3034"/>
                  <a:pt x="3119" y="3092"/>
                </a:cubicBezTo>
                <a:cubicBezTo>
                  <a:pt x="3171" y="3107"/>
                  <a:pt x="3220" y="3126"/>
                  <a:pt x="3228" y="3133"/>
                </a:cubicBezTo>
                <a:cubicBezTo>
                  <a:pt x="3244" y="3149"/>
                  <a:pt x="3175" y="3276"/>
                  <a:pt x="3075" y="3410"/>
                </a:cubicBezTo>
                <a:cubicBezTo>
                  <a:pt x="2977" y="3540"/>
                  <a:pt x="2946" y="3590"/>
                  <a:pt x="2854" y="3768"/>
                </a:cubicBezTo>
                <a:cubicBezTo>
                  <a:pt x="2736" y="3996"/>
                  <a:pt x="2719" y="4052"/>
                  <a:pt x="2712" y="4237"/>
                </a:cubicBezTo>
                <a:cubicBezTo>
                  <a:pt x="2704" y="4424"/>
                  <a:pt x="2724" y="4564"/>
                  <a:pt x="2798" y="4821"/>
                </a:cubicBezTo>
                <a:cubicBezTo>
                  <a:pt x="2887" y="5131"/>
                  <a:pt x="3036" y="5557"/>
                  <a:pt x="3142" y="5806"/>
                </a:cubicBezTo>
                <a:cubicBezTo>
                  <a:pt x="3260" y="6083"/>
                  <a:pt x="3293" y="6134"/>
                  <a:pt x="3528" y="6381"/>
                </a:cubicBezTo>
                <a:lnTo>
                  <a:pt x="3680" y="6540"/>
                </a:lnTo>
                <a:lnTo>
                  <a:pt x="3554" y="6700"/>
                </a:lnTo>
                <a:cubicBezTo>
                  <a:pt x="3207" y="7136"/>
                  <a:pt x="2919" y="7653"/>
                  <a:pt x="2759" y="8131"/>
                </a:cubicBezTo>
                <a:cubicBezTo>
                  <a:pt x="2680" y="8366"/>
                  <a:pt x="2555" y="8861"/>
                  <a:pt x="2555" y="8931"/>
                </a:cubicBezTo>
                <a:cubicBezTo>
                  <a:pt x="2556" y="8948"/>
                  <a:pt x="2544" y="9004"/>
                  <a:pt x="2531" y="9057"/>
                </a:cubicBezTo>
                <a:cubicBezTo>
                  <a:pt x="2442" y="9411"/>
                  <a:pt x="2396" y="9786"/>
                  <a:pt x="2394" y="10154"/>
                </a:cubicBezTo>
                <a:cubicBezTo>
                  <a:pt x="2393" y="10303"/>
                  <a:pt x="2392" y="10310"/>
                  <a:pt x="2369" y="10308"/>
                </a:cubicBezTo>
                <a:cubicBezTo>
                  <a:pt x="2356" y="10308"/>
                  <a:pt x="2289" y="10297"/>
                  <a:pt x="2220" y="10285"/>
                </a:cubicBezTo>
                <a:cubicBezTo>
                  <a:pt x="2071" y="10260"/>
                  <a:pt x="1803" y="10257"/>
                  <a:pt x="1666" y="10278"/>
                </a:cubicBezTo>
                <a:cubicBezTo>
                  <a:pt x="1460" y="10311"/>
                  <a:pt x="1172" y="10400"/>
                  <a:pt x="1018" y="10479"/>
                </a:cubicBezTo>
                <a:cubicBezTo>
                  <a:pt x="876" y="10551"/>
                  <a:pt x="722" y="10665"/>
                  <a:pt x="581" y="10802"/>
                </a:cubicBezTo>
                <a:cubicBezTo>
                  <a:pt x="281" y="11093"/>
                  <a:pt x="113" y="11394"/>
                  <a:pt x="26" y="11801"/>
                </a:cubicBezTo>
                <a:cubicBezTo>
                  <a:pt x="-8" y="11962"/>
                  <a:pt x="-9" y="12271"/>
                  <a:pt x="23" y="12452"/>
                </a:cubicBezTo>
                <a:cubicBezTo>
                  <a:pt x="58" y="12654"/>
                  <a:pt x="155" y="12903"/>
                  <a:pt x="265" y="13077"/>
                </a:cubicBezTo>
                <a:cubicBezTo>
                  <a:pt x="380" y="13259"/>
                  <a:pt x="588" y="13481"/>
                  <a:pt x="739" y="13581"/>
                </a:cubicBezTo>
                <a:cubicBezTo>
                  <a:pt x="848" y="13654"/>
                  <a:pt x="1028" y="13750"/>
                  <a:pt x="1130" y="13791"/>
                </a:cubicBezTo>
                <a:cubicBezTo>
                  <a:pt x="1176" y="13809"/>
                  <a:pt x="1218" y="13827"/>
                  <a:pt x="1223" y="13831"/>
                </a:cubicBezTo>
                <a:cubicBezTo>
                  <a:pt x="1229" y="13836"/>
                  <a:pt x="1217" y="13864"/>
                  <a:pt x="1197" y="13892"/>
                </a:cubicBezTo>
                <a:cubicBezTo>
                  <a:pt x="1114" y="14007"/>
                  <a:pt x="1078" y="14208"/>
                  <a:pt x="1101" y="14415"/>
                </a:cubicBezTo>
                <a:cubicBezTo>
                  <a:pt x="1115" y="14544"/>
                  <a:pt x="1194" y="14896"/>
                  <a:pt x="1239" y="15035"/>
                </a:cubicBezTo>
                <a:cubicBezTo>
                  <a:pt x="1328" y="15303"/>
                  <a:pt x="1447" y="15463"/>
                  <a:pt x="1732" y="15704"/>
                </a:cubicBezTo>
                <a:cubicBezTo>
                  <a:pt x="1944" y="15882"/>
                  <a:pt x="2011" y="15925"/>
                  <a:pt x="2268" y="16036"/>
                </a:cubicBezTo>
                <a:cubicBezTo>
                  <a:pt x="2514" y="16142"/>
                  <a:pt x="2650" y="16219"/>
                  <a:pt x="2820" y="16353"/>
                </a:cubicBezTo>
                <a:cubicBezTo>
                  <a:pt x="2974" y="16474"/>
                  <a:pt x="3070" y="16583"/>
                  <a:pt x="3119" y="16692"/>
                </a:cubicBezTo>
                <a:cubicBezTo>
                  <a:pt x="3142" y="16745"/>
                  <a:pt x="3182" y="16812"/>
                  <a:pt x="3208" y="16843"/>
                </a:cubicBezTo>
                <a:cubicBezTo>
                  <a:pt x="3255" y="16899"/>
                  <a:pt x="3256" y="16904"/>
                  <a:pt x="3273" y="17049"/>
                </a:cubicBezTo>
                <a:cubicBezTo>
                  <a:pt x="3291" y="17201"/>
                  <a:pt x="3310" y="17304"/>
                  <a:pt x="3375" y="17612"/>
                </a:cubicBezTo>
                <a:cubicBezTo>
                  <a:pt x="3420" y="17824"/>
                  <a:pt x="3433" y="18040"/>
                  <a:pt x="3412" y="18240"/>
                </a:cubicBezTo>
                <a:cubicBezTo>
                  <a:pt x="3394" y="18410"/>
                  <a:pt x="3258" y="19226"/>
                  <a:pt x="3198" y="19532"/>
                </a:cubicBezTo>
                <a:cubicBezTo>
                  <a:pt x="3154" y="19755"/>
                  <a:pt x="3151" y="19763"/>
                  <a:pt x="3096" y="19844"/>
                </a:cubicBezTo>
                <a:cubicBezTo>
                  <a:pt x="2951" y="20059"/>
                  <a:pt x="2839" y="20371"/>
                  <a:pt x="2803" y="20670"/>
                </a:cubicBezTo>
                <a:cubicBezTo>
                  <a:pt x="2788" y="20794"/>
                  <a:pt x="2804" y="20983"/>
                  <a:pt x="2840" y="21115"/>
                </a:cubicBezTo>
                <a:cubicBezTo>
                  <a:pt x="2905" y="21359"/>
                  <a:pt x="3034" y="21516"/>
                  <a:pt x="3196" y="21550"/>
                </a:cubicBezTo>
                <a:cubicBezTo>
                  <a:pt x="3403" y="21594"/>
                  <a:pt x="3668" y="21400"/>
                  <a:pt x="3909" y="21030"/>
                </a:cubicBezTo>
                <a:cubicBezTo>
                  <a:pt x="4068" y="20784"/>
                  <a:pt x="4330" y="20238"/>
                  <a:pt x="4425" y="19953"/>
                </a:cubicBezTo>
                <a:cubicBezTo>
                  <a:pt x="4536" y="19617"/>
                  <a:pt x="4490" y="19411"/>
                  <a:pt x="4281" y="19317"/>
                </a:cubicBezTo>
                <a:cubicBezTo>
                  <a:pt x="4214" y="19287"/>
                  <a:pt x="4038" y="19276"/>
                  <a:pt x="3947" y="19296"/>
                </a:cubicBezTo>
                <a:cubicBezTo>
                  <a:pt x="3904" y="19305"/>
                  <a:pt x="3878" y="19306"/>
                  <a:pt x="3870" y="19298"/>
                </a:cubicBezTo>
                <a:cubicBezTo>
                  <a:pt x="3862" y="19290"/>
                  <a:pt x="3881" y="19159"/>
                  <a:pt x="3926" y="18897"/>
                </a:cubicBezTo>
                <a:cubicBezTo>
                  <a:pt x="3963" y="18683"/>
                  <a:pt x="4006" y="18422"/>
                  <a:pt x="4023" y="18316"/>
                </a:cubicBezTo>
                <a:cubicBezTo>
                  <a:pt x="4039" y="18210"/>
                  <a:pt x="4058" y="18094"/>
                  <a:pt x="4065" y="18059"/>
                </a:cubicBezTo>
                <a:cubicBezTo>
                  <a:pt x="4080" y="17976"/>
                  <a:pt x="4081" y="17857"/>
                  <a:pt x="4065" y="17803"/>
                </a:cubicBezTo>
                <a:cubicBezTo>
                  <a:pt x="4058" y="17780"/>
                  <a:pt x="4031" y="17653"/>
                  <a:pt x="4005" y="17521"/>
                </a:cubicBezTo>
                <a:cubicBezTo>
                  <a:pt x="3979" y="17389"/>
                  <a:pt x="3954" y="17278"/>
                  <a:pt x="3951" y="17273"/>
                </a:cubicBezTo>
                <a:cubicBezTo>
                  <a:pt x="3935" y="17247"/>
                  <a:pt x="3975" y="17255"/>
                  <a:pt x="4037" y="17291"/>
                </a:cubicBezTo>
                <a:cubicBezTo>
                  <a:pt x="4075" y="17312"/>
                  <a:pt x="4169" y="17362"/>
                  <a:pt x="4244" y="17401"/>
                </a:cubicBezTo>
                <a:cubicBezTo>
                  <a:pt x="4319" y="17439"/>
                  <a:pt x="4491" y="17536"/>
                  <a:pt x="4626" y="17614"/>
                </a:cubicBezTo>
                <a:cubicBezTo>
                  <a:pt x="4762" y="17691"/>
                  <a:pt x="4979" y="17813"/>
                  <a:pt x="5109" y="17883"/>
                </a:cubicBezTo>
                <a:cubicBezTo>
                  <a:pt x="5336" y="18007"/>
                  <a:pt x="5470" y="18092"/>
                  <a:pt x="5506" y="18135"/>
                </a:cubicBezTo>
                <a:cubicBezTo>
                  <a:pt x="5529" y="18164"/>
                  <a:pt x="5524" y="18314"/>
                  <a:pt x="5495" y="18458"/>
                </a:cubicBezTo>
                <a:cubicBezTo>
                  <a:pt x="5471" y="18577"/>
                  <a:pt x="5310" y="19196"/>
                  <a:pt x="5239" y="19442"/>
                </a:cubicBezTo>
                <a:cubicBezTo>
                  <a:pt x="5217" y="19518"/>
                  <a:pt x="5167" y="19644"/>
                  <a:pt x="5130" y="19724"/>
                </a:cubicBezTo>
                <a:cubicBezTo>
                  <a:pt x="5027" y="19944"/>
                  <a:pt x="4995" y="20034"/>
                  <a:pt x="4974" y="20155"/>
                </a:cubicBezTo>
                <a:cubicBezTo>
                  <a:pt x="4922" y="20460"/>
                  <a:pt x="5037" y="20636"/>
                  <a:pt x="5365" y="20753"/>
                </a:cubicBezTo>
                <a:cubicBezTo>
                  <a:pt x="5651" y="20855"/>
                  <a:pt x="5934" y="20854"/>
                  <a:pt x="6320" y="20753"/>
                </a:cubicBezTo>
                <a:cubicBezTo>
                  <a:pt x="6617" y="20676"/>
                  <a:pt x="6812" y="20578"/>
                  <a:pt x="6959" y="20430"/>
                </a:cubicBezTo>
                <a:cubicBezTo>
                  <a:pt x="7113" y="20275"/>
                  <a:pt x="7288" y="19974"/>
                  <a:pt x="7340" y="19773"/>
                </a:cubicBezTo>
                <a:cubicBezTo>
                  <a:pt x="7406" y="19516"/>
                  <a:pt x="7265" y="19311"/>
                  <a:pt x="6985" y="19259"/>
                </a:cubicBezTo>
                <a:cubicBezTo>
                  <a:pt x="6862" y="19236"/>
                  <a:pt x="6691" y="19275"/>
                  <a:pt x="6138" y="19454"/>
                </a:cubicBezTo>
                <a:cubicBezTo>
                  <a:pt x="5997" y="19499"/>
                  <a:pt x="5878" y="19534"/>
                  <a:pt x="5873" y="19530"/>
                </a:cubicBezTo>
                <a:cubicBezTo>
                  <a:pt x="5846" y="19514"/>
                  <a:pt x="5891" y="19302"/>
                  <a:pt x="6027" y="18810"/>
                </a:cubicBezTo>
                <a:cubicBezTo>
                  <a:pt x="6089" y="18587"/>
                  <a:pt x="6120" y="18429"/>
                  <a:pt x="6141" y="18242"/>
                </a:cubicBezTo>
                <a:cubicBezTo>
                  <a:pt x="6150" y="18157"/>
                  <a:pt x="6163" y="18059"/>
                  <a:pt x="6167" y="18025"/>
                </a:cubicBezTo>
                <a:cubicBezTo>
                  <a:pt x="6181" y="17925"/>
                  <a:pt x="6134" y="17793"/>
                  <a:pt x="6059" y="17716"/>
                </a:cubicBezTo>
                <a:cubicBezTo>
                  <a:pt x="6002" y="17659"/>
                  <a:pt x="5655" y="17434"/>
                  <a:pt x="5451" y="17322"/>
                </a:cubicBezTo>
                <a:cubicBezTo>
                  <a:pt x="4993" y="17071"/>
                  <a:pt x="4398" y="16688"/>
                  <a:pt x="4316" y="16593"/>
                </a:cubicBezTo>
                <a:cubicBezTo>
                  <a:pt x="4280" y="16552"/>
                  <a:pt x="4241" y="16447"/>
                  <a:pt x="4239" y="16380"/>
                </a:cubicBezTo>
                <a:cubicBezTo>
                  <a:pt x="4237" y="16346"/>
                  <a:pt x="4243" y="16343"/>
                  <a:pt x="4351" y="16298"/>
                </a:cubicBezTo>
                <a:cubicBezTo>
                  <a:pt x="4727" y="16143"/>
                  <a:pt x="5400" y="15762"/>
                  <a:pt x="5827" y="15462"/>
                </a:cubicBezTo>
                <a:cubicBezTo>
                  <a:pt x="5927" y="15392"/>
                  <a:pt x="6022" y="15329"/>
                  <a:pt x="6036" y="15322"/>
                </a:cubicBezTo>
                <a:cubicBezTo>
                  <a:pt x="6056" y="15313"/>
                  <a:pt x="6080" y="15319"/>
                  <a:pt x="6145" y="15349"/>
                </a:cubicBezTo>
                <a:cubicBezTo>
                  <a:pt x="6284" y="15414"/>
                  <a:pt x="6573" y="15528"/>
                  <a:pt x="6783" y="15603"/>
                </a:cubicBezTo>
                <a:cubicBezTo>
                  <a:pt x="7558" y="15876"/>
                  <a:pt x="8375" y="16044"/>
                  <a:pt x="9249" y="16112"/>
                </a:cubicBezTo>
                <a:cubicBezTo>
                  <a:pt x="9512" y="16132"/>
                  <a:pt x="10292" y="16151"/>
                  <a:pt x="10343" y="16139"/>
                </a:cubicBezTo>
                <a:cubicBezTo>
                  <a:pt x="10362" y="16134"/>
                  <a:pt x="10382" y="16115"/>
                  <a:pt x="10394" y="16093"/>
                </a:cubicBezTo>
                <a:lnTo>
                  <a:pt x="10413" y="16055"/>
                </a:lnTo>
                <a:lnTo>
                  <a:pt x="10443" y="16093"/>
                </a:lnTo>
                <a:lnTo>
                  <a:pt x="10473" y="16132"/>
                </a:lnTo>
                <a:lnTo>
                  <a:pt x="10920" y="16130"/>
                </a:lnTo>
                <a:cubicBezTo>
                  <a:pt x="11663" y="16129"/>
                  <a:pt x="12231" y="16079"/>
                  <a:pt x="12868" y="15956"/>
                </a:cubicBezTo>
                <a:cubicBezTo>
                  <a:pt x="13286" y="15875"/>
                  <a:pt x="13617" y="15791"/>
                  <a:pt x="14014" y="15661"/>
                </a:cubicBezTo>
                <a:cubicBezTo>
                  <a:pt x="14473" y="15511"/>
                  <a:pt x="14791" y="15377"/>
                  <a:pt x="15241" y="15152"/>
                </a:cubicBezTo>
                <a:lnTo>
                  <a:pt x="15531" y="15008"/>
                </a:lnTo>
                <a:lnTo>
                  <a:pt x="15801" y="15141"/>
                </a:lnTo>
                <a:cubicBezTo>
                  <a:pt x="16214" y="15345"/>
                  <a:pt x="16684" y="15538"/>
                  <a:pt x="17096" y="15675"/>
                </a:cubicBezTo>
                <a:cubicBezTo>
                  <a:pt x="17123" y="15684"/>
                  <a:pt x="17147" y="15697"/>
                  <a:pt x="17149" y="15704"/>
                </a:cubicBezTo>
                <a:cubicBezTo>
                  <a:pt x="17151" y="15710"/>
                  <a:pt x="17109" y="15737"/>
                  <a:pt x="17058" y="15764"/>
                </a:cubicBezTo>
                <a:cubicBezTo>
                  <a:pt x="17006" y="15791"/>
                  <a:pt x="16923" y="15841"/>
                  <a:pt x="16872" y="15876"/>
                </a:cubicBezTo>
                <a:cubicBezTo>
                  <a:pt x="16788" y="15933"/>
                  <a:pt x="16773" y="15948"/>
                  <a:pt x="16744" y="16014"/>
                </a:cubicBezTo>
                <a:cubicBezTo>
                  <a:pt x="16712" y="16085"/>
                  <a:pt x="16710" y="16100"/>
                  <a:pt x="16703" y="16314"/>
                </a:cubicBezTo>
                <a:cubicBezTo>
                  <a:pt x="16699" y="16439"/>
                  <a:pt x="16703" y="16670"/>
                  <a:pt x="16710" y="16827"/>
                </a:cubicBezTo>
                <a:cubicBezTo>
                  <a:pt x="16731" y="17270"/>
                  <a:pt x="16730" y="17366"/>
                  <a:pt x="16708" y="17363"/>
                </a:cubicBezTo>
                <a:cubicBezTo>
                  <a:pt x="16699" y="17362"/>
                  <a:pt x="16629" y="17338"/>
                  <a:pt x="16554" y="17312"/>
                </a:cubicBezTo>
                <a:cubicBezTo>
                  <a:pt x="16479" y="17285"/>
                  <a:pt x="16373" y="17258"/>
                  <a:pt x="16321" y="17251"/>
                </a:cubicBezTo>
                <a:cubicBezTo>
                  <a:pt x="16101" y="17224"/>
                  <a:pt x="15908" y="17296"/>
                  <a:pt x="15833" y="17434"/>
                </a:cubicBezTo>
                <a:cubicBezTo>
                  <a:pt x="15802" y="17489"/>
                  <a:pt x="15798" y="17509"/>
                  <a:pt x="15799" y="17594"/>
                </a:cubicBezTo>
                <a:cubicBezTo>
                  <a:pt x="15801" y="17768"/>
                  <a:pt x="15901" y="17978"/>
                  <a:pt x="16191" y="18418"/>
                </a:cubicBezTo>
                <a:cubicBezTo>
                  <a:pt x="16566" y="18987"/>
                  <a:pt x="16849" y="19237"/>
                  <a:pt x="17123" y="19237"/>
                </a:cubicBezTo>
                <a:cubicBezTo>
                  <a:pt x="17186" y="19237"/>
                  <a:pt x="17209" y="19243"/>
                  <a:pt x="17223" y="19259"/>
                </a:cubicBezTo>
                <a:cubicBezTo>
                  <a:pt x="17302" y="19351"/>
                  <a:pt x="17600" y="19879"/>
                  <a:pt x="17579" y="19892"/>
                </a:cubicBezTo>
                <a:cubicBezTo>
                  <a:pt x="17573" y="19896"/>
                  <a:pt x="17488" y="19882"/>
                  <a:pt x="17389" y="19862"/>
                </a:cubicBezTo>
                <a:cubicBezTo>
                  <a:pt x="17036" y="19791"/>
                  <a:pt x="16748" y="19744"/>
                  <a:pt x="16619" y="19736"/>
                </a:cubicBezTo>
                <a:cubicBezTo>
                  <a:pt x="16456" y="19726"/>
                  <a:pt x="16369" y="19745"/>
                  <a:pt x="16250" y="19818"/>
                </a:cubicBezTo>
                <a:cubicBezTo>
                  <a:pt x="16078" y="19924"/>
                  <a:pt x="16027" y="20090"/>
                  <a:pt x="16103" y="20293"/>
                </a:cubicBezTo>
                <a:cubicBezTo>
                  <a:pt x="16170" y="20476"/>
                  <a:pt x="16463" y="20831"/>
                  <a:pt x="16652" y="20961"/>
                </a:cubicBezTo>
                <a:cubicBezTo>
                  <a:pt x="16845" y="21093"/>
                  <a:pt x="17106" y="21169"/>
                  <a:pt x="17474" y="21200"/>
                </a:cubicBezTo>
                <a:cubicBezTo>
                  <a:pt x="17782" y="21227"/>
                  <a:pt x="18023" y="21187"/>
                  <a:pt x="18263" y="21067"/>
                </a:cubicBezTo>
                <a:cubicBezTo>
                  <a:pt x="18527" y="20936"/>
                  <a:pt x="18640" y="20766"/>
                  <a:pt x="18620" y="20531"/>
                </a:cubicBezTo>
                <a:cubicBezTo>
                  <a:pt x="18603" y="20339"/>
                  <a:pt x="18553" y="20227"/>
                  <a:pt x="18349" y="19930"/>
                </a:cubicBezTo>
                <a:cubicBezTo>
                  <a:pt x="18281" y="19830"/>
                  <a:pt x="18164" y="19645"/>
                  <a:pt x="18090" y="19520"/>
                </a:cubicBezTo>
                <a:cubicBezTo>
                  <a:pt x="18015" y="19394"/>
                  <a:pt x="17871" y="19156"/>
                  <a:pt x="17768" y="18991"/>
                </a:cubicBezTo>
                <a:cubicBezTo>
                  <a:pt x="17504" y="18564"/>
                  <a:pt x="17506" y="18570"/>
                  <a:pt x="17505" y="18478"/>
                </a:cubicBezTo>
                <a:cubicBezTo>
                  <a:pt x="17505" y="18365"/>
                  <a:pt x="17480" y="18240"/>
                  <a:pt x="17424" y="18073"/>
                </a:cubicBezTo>
                <a:cubicBezTo>
                  <a:pt x="17398" y="17992"/>
                  <a:pt x="17375" y="17914"/>
                  <a:pt x="17375" y="17899"/>
                </a:cubicBezTo>
                <a:cubicBezTo>
                  <a:pt x="17375" y="17871"/>
                  <a:pt x="17607" y="17163"/>
                  <a:pt x="17674" y="16985"/>
                </a:cubicBezTo>
                <a:cubicBezTo>
                  <a:pt x="17711" y="16888"/>
                  <a:pt x="17851" y="16602"/>
                  <a:pt x="17893" y="16536"/>
                </a:cubicBezTo>
                <a:cubicBezTo>
                  <a:pt x="17907" y="16514"/>
                  <a:pt x="17940" y="16496"/>
                  <a:pt x="18005" y="16474"/>
                </a:cubicBezTo>
                <a:cubicBezTo>
                  <a:pt x="18126" y="16434"/>
                  <a:pt x="18187" y="16394"/>
                  <a:pt x="18279" y="16293"/>
                </a:cubicBezTo>
                <a:cubicBezTo>
                  <a:pt x="18365" y="16200"/>
                  <a:pt x="18421" y="16114"/>
                  <a:pt x="18451" y="16032"/>
                </a:cubicBezTo>
                <a:cubicBezTo>
                  <a:pt x="18467" y="15991"/>
                  <a:pt x="18504" y="15945"/>
                  <a:pt x="18593" y="15856"/>
                </a:cubicBezTo>
                <a:cubicBezTo>
                  <a:pt x="18828" y="15624"/>
                  <a:pt x="19075" y="15452"/>
                  <a:pt x="19399" y="15292"/>
                </a:cubicBezTo>
                <a:cubicBezTo>
                  <a:pt x="19744" y="15122"/>
                  <a:pt x="19861" y="15031"/>
                  <a:pt x="20078" y="14765"/>
                </a:cubicBezTo>
                <a:cubicBezTo>
                  <a:pt x="20275" y="14523"/>
                  <a:pt x="20351" y="14375"/>
                  <a:pt x="20399" y="14135"/>
                </a:cubicBezTo>
                <a:cubicBezTo>
                  <a:pt x="20430" y="13982"/>
                  <a:pt x="20451" y="13680"/>
                  <a:pt x="20441" y="13537"/>
                </a:cubicBezTo>
                <a:cubicBezTo>
                  <a:pt x="20431" y="13394"/>
                  <a:pt x="20394" y="13239"/>
                  <a:pt x="20352" y="13161"/>
                </a:cubicBezTo>
                <a:cubicBezTo>
                  <a:pt x="20328" y="13115"/>
                  <a:pt x="20323" y="13095"/>
                  <a:pt x="20333" y="13088"/>
                </a:cubicBezTo>
                <a:cubicBezTo>
                  <a:pt x="20340" y="13082"/>
                  <a:pt x="20385" y="13062"/>
                  <a:pt x="20434" y="13043"/>
                </a:cubicBezTo>
                <a:cubicBezTo>
                  <a:pt x="20602" y="12979"/>
                  <a:pt x="20761" y="12885"/>
                  <a:pt x="20949" y="12740"/>
                </a:cubicBezTo>
                <a:cubicBezTo>
                  <a:pt x="21194" y="12550"/>
                  <a:pt x="21441" y="12137"/>
                  <a:pt x="21523" y="11782"/>
                </a:cubicBezTo>
                <a:cubicBezTo>
                  <a:pt x="21591" y="11482"/>
                  <a:pt x="21561" y="11081"/>
                  <a:pt x="21445" y="10786"/>
                </a:cubicBezTo>
                <a:cubicBezTo>
                  <a:pt x="21336" y="10507"/>
                  <a:pt x="21167" y="10264"/>
                  <a:pt x="20956" y="10078"/>
                </a:cubicBezTo>
                <a:cubicBezTo>
                  <a:pt x="20650" y="9809"/>
                  <a:pt x="20402" y="9687"/>
                  <a:pt x="20011" y="9618"/>
                </a:cubicBezTo>
                <a:cubicBezTo>
                  <a:pt x="19689" y="9561"/>
                  <a:pt x="19429" y="9576"/>
                  <a:pt x="19120" y="9668"/>
                </a:cubicBezTo>
                <a:cubicBezTo>
                  <a:pt x="19016" y="9699"/>
                  <a:pt x="18815" y="9785"/>
                  <a:pt x="18732" y="9835"/>
                </a:cubicBezTo>
                <a:cubicBezTo>
                  <a:pt x="18697" y="9855"/>
                  <a:pt x="18665" y="9868"/>
                  <a:pt x="18660" y="9863"/>
                </a:cubicBezTo>
                <a:cubicBezTo>
                  <a:pt x="18655" y="9858"/>
                  <a:pt x="18645" y="9784"/>
                  <a:pt x="18637" y="9701"/>
                </a:cubicBezTo>
                <a:cubicBezTo>
                  <a:pt x="18615" y="9458"/>
                  <a:pt x="18572" y="9209"/>
                  <a:pt x="18488" y="8853"/>
                </a:cubicBezTo>
                <a:cubicBezTo>
                  <a:pt x="18477" y="8807"/>
                  <a:pt x="18450" y="8682"/>
                  <a:pt x="18427" y="8576"/>
                </a:cubicBezTo>
                <a:cubicBezTo>
                  <a:pt x="18231" y="7676"/>
                  <a:pt x="17749" y="6835"/>
                  <a:pt x="17031" y="6136"/>
                </a:cubicBezTo>
                <a:cubicBezTo>
                  <a:pt x="16958" y="6065"/>
                  <a:pt x="16900" y="6004"/>
                  <a:pt x="16900" y="6001"/>
                </a:cubicBezTo>
                <a:cubicBezTo>
                  <a:pt x="16900" y="5998"/>
                  <a:pt x="16943" y="5933"/>
                  <a:pt x="16998" y="5857"/>
                </a:cubicBezTo>
                <a:cubicBezTo>
                  <a:pt x="17160" y="5632"/>
                  <a:pt x="17179" y="5596"/>
                  <a:pt x="17281" y="5286"/>
                </a:cubicBezTo>
                <a:cubicBezTo>
                  <a:pt x="17374" y="4998"/>
                  <a:pt x="17522" y="4420"/>
                  <a:pt x="17560" y="4194"/>
                </a:cubicBezTo>
                <a:cubicBezTo>
                  <a:pt x="17600" y="3955"/>
                  <a:pt x="17581" y="3701"/>
                  <a:pt x="17510" y="3539"/>
                </a:cubicBezTo>
                <a:cubicBezTo>
                  <a:pt x="17473" y="3454"/>
                  <a:pt x="17292" y="3193"/>
                  <a:pt x="17154" y="3026"/>
                </a:cubicBezTo>
                <a:cubicBezTo>
                  <a:pt x="17004" y="2844"/>
                  <a:pt x="16952" y="2768"/>
                  <a:pt x="16972" y="2762"/>
                </a:cubicBezTo>
                <a:cubicBezTo>
                  <a:pt x="16980" y="2759"/>
                  <a:pt x="17026" y="2745"/>
                  <a:pt x="17072" y="2730"/>
                </a:cubicBezTo>
                <a:cubicBezTo>
                  <a:pt x="17415" y="2619"/>
                  <a:pt x="17701" y="2412"/>
                  <a:pt x="17876" y="2146"/>
                </a:cubicBezTo>
                <a:cubicBezTo>
                  <a:pt x="17946" y="2039"/>
                  <a:pt x="18028" y="1868"/>
                  <a:pt x="18063" y="1761"/>
                </a:cubicBezTo>
                <a:cubicBezTo>
                  <a:pt x="18115" y="1606"/>
                  <a:pt x="18128" y="1499"/>
                  <a:pt x="18121" y="1299"/>
                </a:cubicBezTo>
                <a:cubicBezTo>
                  <a:pt x="18114" y="1072"/>
                  <a:pt x="18084" y="936"/>
                  <a:pt x="17997" y="751"/>
                </a:cubicBezTo>
                <a:cubicBezTo>
                  <a:pt x="17859" y="460"/>
                  <a:pt x="17673" y="265"/>
                  <a:pt x="17405" y="130"/>
                </a:cubicBezTo>
                <a:cubicBezTo>
                  <a:pt x="17221" y="37"/>
                  <a:pt x="17006" y="-6"/>
                  <a:pt x="16793" y="0"/>
                </a:cubicBezTo>
                <a:close/>
                <a:moveTo>
                  <a:pt x="4121" y="14103"/>
                </a:moveTo>
                <a:cubicBezTo>
                  <a:pt x="4133" y="14102"/>
                  <a:pt x="4142" y="14105"/>
                  <a:pt x="4151" y="14110"/>
                </a:cubicBezTo>
                <a:cubicBezTo>
                  <a:pt x="4167" y="14119"/>
                  <a:pt x="4179" y="14119"/>
                  <a:pt x="4189" y="14110"/>
                </a:cubicBezTo>
                <a:cubicBezTo>
                  <a:pt x="4201" y="14101"/>
                  <a:pt x="4211" y="14103"/>
                  <a:pt x="4230" y="14122"/>
                </a:cubicBezTo>
                <a:cubicBezTo>
                  <a:pt x="4244" y="14137"/>
                  <a:pt x="4254" y="14157"/>
                  <a:pt x="4254" y="14163"/>
                </a:cubicBezTo>
                <a:cubicBezTo>
                  <a:pt x="4255" y="14170"/>
                  <a:pt x="4260" y="14175"/>
                  <a:pt x="4265" y="14176"/>
                </a:cubicBezTo>
                <a:cubicBezTo>
                  <a:pt x="4292" y="14177"/>
                  <a:pt x="4326" y="14207"/>
                  <a:pt x="4319" y="14224"/>
                </a:cubicBezTo>
                <a:cubicBezTo>
                  <a:pt x="4314" y="14237"/>
                  <a:pt x="4318" y="14241"/>
                  <a:pt x="4333" y="14238"/>
                </a:cubicBezTo>
                <a:cubicBezTo>
                  <a:pt x="4350" y="14235"/>
                  <a:pt x="4358" y="14245"/>
                  <a:pt x="4363" y="14272"/>
                </a:cubicBezTo>
                <a:cubicBezTo>
                  <a:pt x="4369" y="14302"/>
                  <a:pt x="4370" y="14303"/>
                  <a:pt x="4377" y="14284"/>
                </a:cubicBezTo>
                <a:cubicBezTo>
                  <a:pt x="4384" y="14266"/>
                  <a:pt x="4391" y="14265"/>
                  <a:pt x="4405" y="14277"/>
                </a:cubicBezTo>
                <a:cubicBezTo>
                  <a:pt x="4415" y="14285"/>
                  <a:pt x="4419" y="14296"/>
                  <a:pt x="4416" y="14302"/>
                </a:cubicBezTo>
                <a:cubicBezTo>
                  <a:pt x="4402" y="14324"/>
                  <a:pt x="4434" y="14356"/>
                  <a:pt x="4467" y="14355"/>
                </a:cubicBezTo>
                <a:cubicBezTo>
                  <a:pt x="4506" y="14353"/>
                  <a:pt x="4554" y="14392"/>
                  <a:pt x="4544" y="14417"/>
                </a:cubicBezTo>
                <a:cubicBezTo>
                  <a:pt x="4539" y="14430"/>
                  <a:pt x="4546" y="14434"/>
                  <a:pt x="4562" y="14431"/>
                </a:cubicBezTo>
                <a:cubicBezTo>
                  <a:pt x="4595" y="14426"/>
                  <a:pt x="4611" y="14441"/>
                  <a:pt x="4604" y="14470"/>
                </a:cubicBezTo>
                <a:cubicBezTo>
                  <a:pt x="4599" y="14489"/>
                  <a:pt x="4602" y="14496"/>
                  <a:pt x="4614" y="14492"/>
                </a:cubicBezTo>
                <a:cubicBezTo>
                  <a:pt x="4640" y="14482"/>
                  <a:pt x="4671" y="14503"/>
                  <a:pt x="4667" y="14527"/>
                </a:cubicBezTo>
                <a:cubicBezTo>
                  <a:pt x="4663" y="14545"/>
                  <a:pt x="4670" y="14548"/>
                  <a:pt x="4705" y="14547"/>
                </a:cubicBezTo>
                <a:cubicBezTo>
                  <a:pt x="4753" y="14545"/>
                  <a:pt x="4820" y="14584"/>
                  <a:pt x="4807" y="14605"/>
                </a:cubicBezTo>
                <a:cubicBezTo>
                  <a:pt x="4802" y="14614"/>
                  <a:pt x="4807" y="14615"/>
                  <a:pt x="4820" y="14611"/>
                </a:cubicBezTo>
                <a:cubicBezTo>
                  <a:pt x="4842" y="14602"/>
                  <a:pt x="4858" y="14623"/>
                  <a:pt x="4853" y="14653"/>
                </a:cubicBezTo>
                <a:cubicBezTo>
                  <a:pt x="4851" y="14667"/>
                  <a:pt x="4858" y="14674"/>
                  <a:pt x="4874" y="14674"/>
                </a:cubicBezTo>
                <a:cubicBezTo>
                  <a:pt x="4887" y="14674"/>
                  <a:pt x="4901" y="14680"/>
                  <a:pt x="4906" y="14687"/>
                </a:cubicBezTo>
                <a:cubicBezTo>
                  <a:pt x="4910" y="14694"/>
                  <a:pt x="4920" y="14696"/>
                  <a:pt x="4930" y="14692"/>
                </a:cubicBezTo>
                <a:cubicBezTo>
                  <a:pt x="4952" y="14684"/>
                  <a:pt x="4984" y="14708"/>
                  <a:pt x="4974" y="14724"/>
                </a:cubicBezTo>
                <a:cubicBezTo>
                  <a:pt x="4970" y="14730"/>
                  <a:pt x="4978" y="14733"/>
                  <a:pt x="4990" y="14731"/>
                </a:cubicBezTo>
                <a:cubicBezTo>
                  <a:pt x="5003" y="14729"/>
                  <a:pt x="5016" y="14739"/>
                  <a:pt x="5023" y="14756"/>
                </a:cubicBezTo>
                <a:cubicBezTo>
                  <a:pt x="5031" y="14773"/>
                  <a:pt x="5044" y="14781"/>
                  <a:pt x="5058" y="14779"/>
                </a:cubicBezTo>
                <a:cubicBezTo>
                  <a:pt x="5075" y="14777"/>
                  <a:pt x="5084" y="14787"/>
                  <a:pt x="5092" y="14815"/>
                </a:cubicBezTo>
                <a:cubicBezTo>
                  <a:pt x="5100" y="14849"/>
                  <a:pt x="5104" y="14851"/>
                  <a:pt x="5148" y="14850"/>
                </a:cubicBezTo>
                <a:cubicBezTo>
                  <a:pt x="5202" y="14849"/>
                  <a:pt x="5214" y="14858"/>
                  <a:pt x="5214" y="14895"/>
                </a:cubicBezTo>
                <a:cubicBezTo>
                  <a:pt x="5214" y="14917"/>
                  <a:pt x="5220" y="14920"/>
                  <a:pt x="5267" y="14921"/>
                </a:cubicBezTo>
                <a:cubicBezTo>
                  <a:pt x="5333" y="14922"/>
                  <a:pt x="5377" y="14944"/>
                  <a:pt x="5367" y="14971"/>
                </a:cubicBezTo>
                <a:cubicBezTo>
                  <a:pt x="5362" y="14985"/>
                  <a:pt x="5366" y="14989"/>
                  <a:pt x="5388" y="14987"/>
                </a:cubicBezTo>
                <a:cubicBezTo>
                  <a:pt x="5428" y="14982"/>
                  <a:pt x="5500" y="15021"/>
                  <a:pt x="5483" y="15038"/>
                </a:cubicBezTo>
                <a:cubicBezTo>
                  <a:pt x="5476" y="15045"/>
                  <a:pt x="5461" y="15053"/>
                  <a:pt x="5450" y="15054"/>
                </a:cubicBezTo>
                <a:cubicBezTo>
                  <a:pt x="5438" y="15056"/>
                  <a:pt x="5415" y="15062"/>
                  <a:pt x="5399" y="15068"/>
                </a:cubicBezTo>
                <a:cubicBezTo>
                  <a:pt x="5382" y="15075"/>
                  <a:pt x="5361" y="15077"/>
                  <a:pt x="5353" y="15074"/>
                </a:cubicBezTo>
                <a:cubicBezTo>
                  <a:pt x="5344" y="15070"/>
                  <a:pt x="5339" y="15079"/>
                  <a:pt x="5339" y="15095"/>
                </a:cubicBezTo>
                <a:cubicBezTo>
                  <a:pt x="5339" y="15122"/>
                  <a:pt x="5325" y="15130"/>
                  <a:pt x="5278" y="15136"/>
                </a:cubicBezTo>
                <a:cubicBezTo>
                  <a:pt x="5237" y="15141"/>
                  <a:pt x="5207" y="15156"/>
                  <a:pt x="5214" y="15168"/>
                </a:cubicBezTo>
                <a:cubicBezTo>
                  <a:pt x="5224" y="15183"/>
                  <a:pt x="5202" y="15192"/>
                  <a:pt x="5149" y="15194"/>
                </a:cubicBezTo>
                <a:cubicBezTo>
                  <a:pt x="5109" y="15196"/>
                  <a:pt x="5105" y="15198"/>
                  <a:pt x="5121" y="15210"/>
                </a:cubicBezTo>
                <a:cubicBezTo>
                  <a:pt x="5139" y="15224"/>
                  <a:pt x="5139" y="15226"/>
                  <a:pt x="5118" y="15237"/>
                </a:cubicBezTo>
                <a:cubicBezTo>
                  <a:pt x="5105" y="15244"/>
                  <a:pt x="5068" y="15251"/>
                  <a:pt x="5035" y="15253"/>
                </a:cubicBezTo>
                <a:cubicBezTo>
                  <a:pt x="4988" y="15256"/>
                  <a:pt x="4976" y="15262"/>
                  <a:pt x="4970" y="15281"/>
                </a:cubicBezTo>
                <a:cubicBezTo>
                  <a:pt x="4965" y="15300"/>
                  <a:pt x="4950" y="15307"/>
                  <a:pt x="4904" y="15312"/>
                </a:cubicBezTo>
                <a:cubicBezTo>
                  <a:pt x="4850" y="15317"/>
                  <a:pt x="4844" y="15320"/>
                  <a:pt x="4844" y="15347"/>
                </a:cubicBezTo>
                <a:cubicBezTo>
                  <a:pt x="4844" y="15374"/>
                  <a:pt x="4840" y="15377"/>
                  <a:pt x="4791" y="15379"/>
                </a:cubicBezTo>
                <a:cubicBezTo>
                  <a:pt x="4720" y="15382"/>
                  <a:pt x="4723" y="15380"/>
                  <a:pt x="4725" y="15411"/>
                </a:cubicBezTo>
                <a:cubicBezTo>
                  <a:pt x="4726" y="15436"/>
                  <a:pt x="4722" y="15439"/>
                  <a:pt x="4665" y="15438"/>
                </a:cubicBezTo>
                <a:cubicBezTo>
                  <a:pt x="4611" y="15437"/>
                  <a:pt x="4603" y="15439"/>
                  <a:pt x="4607" y="15459"/>
                </a:cubicBezTo>
                <a:cubicBezTo>
                  <a:pt x="4612" y="15487"/>
                  <a:pt x="4561" y="15509"/>
                  <a:pt x="4514" y="15500"/>
                </a:cubicBezTo>
                <a:cubicBezTo>
                  <a:pt x="4490" y="15495"/>
                  <a:pt x="4480" y="15499"/>
                  <a:pt x="4470" y="15517"/>
                </a:cubicBezTo>
                <a:cubicBezTo>
                  <a:pt x="4463" y="15531"/>
                  <a:pt x="4453" y="15539"/>
                  <a:pt x="4447" y="15535"/>
                </a:cubicBezTo>
                <a:cubicBezTo>
                  <a:pt x="4442" y="15532"/>
                  <a:pt x="4424" y="15542"/>
                  <a:pt x="4409" y="15558"/>
                </a:cubicBezTo>
                <a:cubicBezTo>
                  <a:pt x="4394" y="15574"/>
                  <a:pt x="4375" y="15584"/>
                  <a:pt x="4368" y="15580"/>
                </a:cubicBezTo>
                <a:cubicBezTo>
                  <a:pt x="4338" y="15561"/>
                  <a:pt x="4314" y="15567"/>
                  <a:pt x="4304" y="15596"/>
                </a:cubicBezTo>
                <a:cubicBezTo>
                  <a:pt x="4293" y="15624"/>
                  <a:pt x="4265" y="15631"/>
                  <a:pt x="4200" y="15624"/>
                </a:cubicBezTo>
                <a:cubicBezTo>
                  <a:pt x="4196" y="15624"/>
                  <a:pt x="4186" y="15636"/>
                  <a:pt x="4179" y="15651"/>
                </a:cubicBezTo>
                <a:cubicBezTo>
                  <a:pt x="4166" y="15676"/>
                  <a:pt x="4085" y="15712"/>
                  <a:pt x="4072" y="15699"/>
                </a:cubicBezTo>
                <a:cubicBezTo>
                  <a:pt x="4068" y="15695"/>
                  <a:pt x="4051" y="15690"/>
                  <a:pt x="4033" y="15688"/>
                </a:cubicBezTo>
                <a:cubicBezTo>
                  <a:pt x="3993" y="15682"/>
                  <a:pt x="3967" y="15663"/>
                  <a:pt x="3975" y="15642"/>
                </a:cubicBezTo>
                <a:cubicBezTo>
                  <a:pt x="3979" y="15631"/>
                  <a:pt x="3972" y="15626"/>
                  <a:pt x="3956" y="15626"/>
                </a:cubicBezTo>
                <a:cubicBezTo>
                  <a:pt x="3942" y="15626"/>
                  <a:pt x="3913" y="15615"/>
                  <a:pt x="3889" y="15604"/>
                </a:cubicBezTo>
                <a:cubicBezTo>
                  <a:pt x="3832" y="15578"/>
                  <a:pt x="3720" y="15470"/>
                  <a:pt x="3728" y="15448"/>
                </a:cubicBezTo>
                <a:cubicBezTo>
                  <a:pt x="3732" y="15437"/>
                  <a:pt x="3729" y="15435"/>
                  <a:pt x="3717" y="15439"/>
                </a:cubicBezTo>
                <a:cubicBezTo>
                  <a:pt x="3708" y="15443"/>
                  <a:pt x="3692" y="15437"/>
                  <a:pt x="3684" y="15427"/>
                </a:cubicBezTo>
                <a:cubicBezTo>
                  <a:pt x="3676" y="15417"/>
                  <a:pt x="3674" y="15409"/>
                  <a:pt x="3679" y="15409"/>
                </a:cubicBezTo>
                <a:cubicBezTo>
                  <a:pt x="3684" y="15409"/>
                  <a:pt x="3677" y="15394"/>
                  <a:pt x="3666" y="15377"/>
                </a:cubicBezTo>
                <a:cubicBezTo>
                  <a:pt x="3650" y="15352"/>
                  <a:pt x="3650" y="15343"/>
                  <a:pt x="3663" y="15326"/>
                </a:cubicBezTo>
                <a:cubicBezTo>
                  <a:pt x="3671" y="15315"/>
                  <a:pt x="3664" y="15319"/>
                  <a:pt x="3647" y="15335"/>
                </a:cubicBezTo>
                <a:cubicBezTo>
                  <a:pt x="3616" y="15363"/>
                  <a:pt x="3614" y="15363"/>
                  <a:pt x="3601" y="15338"/>
                </a:cubicBezTo>
                <a:cubicBezTo>
                  <a:pt x="3593" y="15322"/>
                  <a:pt x="3594" y="15311"/>
                  <a:pt x="3601" y="15306"/>
                </a:cubicBezTo>
                <a:cubicBezTo>
                  <a:pt x="3622" y="15293"/>
                  <a:pt x="3615" y="15251"/>
                  <a:pt x="3593" y="15255"/>
                </a:cubicBezTo>
                <a:cubicBezTo>
                  <a:pt x="3581" y="15257"/>
                  <a:pt x="3566" y="15246"/>
                  <a:pt x="3558" y="15228"/>
                </a:cubicBezTo>
                <a:cubicBezTo>
                  <a:pt x="3549" y="15211"/>
                  <a:pt x="3528" y="15195"/>
                  <a:pt x="3508" y="15191"/>
                </a:cubicBezTo>
                <a:cubicBezTo>
                  <a:pt x="3483" y="15186"/>
                  <a:pt x="3476" y="15179"/>
                  <a:pt x="3477" y="15157"/>
                </a:cubicBezTo>
                <a:cubicBezTo>
                  <a:pt x="3478" y="15133"/>
                  <a:pt x="3473" y="15131"/>
                  <a:pt x="3440" y="15134"/>
                </a:cubicBezTo>
                <a:cubicBezTo>
                  <a:pt x="3397" y="15138"/>
                  <a:pt x="3334" y="15102"/>
                  <a:pt x="3347" y="15081"/>
                </a:cubicBezTo>
                <a:cubicBezTo>
                  <a:pt x="3352" y="15073"/>
                  <a:pt x="3349" y="15072"/>
                  <a:pt x="3340" y="15077"/>
                </a:cubicBezTo>
                <a:cubicBezTo>
                  <a:pt x="3318" y="15091"/>
                  <a:pt x="3294" y="15063"/>
                  <a:pt x="3300" y="15031"/>
                </a:cubicBezTo>
                <a:cubicBezTo>
                  <a:pt x="3304" y="15010"/>
                  <a:pt x="3299" y="15001"/>
                  <a:pt x="3280" y="14996"/>
                </a:cubicBezTo>
                <a:cubicBezTo>
                  <a:pt x="3266" y="14992"/>
                  <a:pt x="3256" y="14985"/>
                  <a:pt x="3257" y="14980"/>
                </a:cubicBezTo>
                <a:cubicBezTo>
                  <a:pt x="3259" y="14974"/>
                  <a:pt x="3254" y="14950"/>
                  <a:pt x="3247" y="14926"/>
                </a:cubicBezTo>
                <a:cubicBezTo>
                  <a:pt x="3240" y="14903"/>
                  <a:pt x="3235" y="14860"/>
                  <a:pt x="3236" y="14832"/>
                </a:cubicBezTo>
                <a:cubicBezTo>
                  <a:pt x="3238" y="14792"/>
                  <a:pt x="3234" y="14783"/>
                  <a:pt x="3217" y="14783"/>
                </a:cubicBezTo>
                <a:cubicBezTo>
                  <a:pt x="3192" y="14783"/>
                  <a:pt x="3155" y="14716"/>
                  <a:pt x="3173" y="14705"/>
                </a:cubicBezTo>
                <a:cubicBezTo>
                  <a:pt x="3182" y="14699"/>
                  <a:pt x="3181" y="14691"/>
                  <a:pt x="3171" y="14680"/>
                </a:cubicBezTo>
                <a:cubicBezTo>
                  <a:pt x="3162" y="14668"/>
                  <a:pt x="3162" y="14658"/>
                  <a:pt x="3170" y="14648"/>
                </a:cubicBezTo>
                <a:cubicBezTo>
                  <a:pt x="3176" y="14640"/>
                  <a:pt x="3180" y="14620"/>
                  <a:pt x="3179" y="14605"/>
                </a:cubicBezTo>
                <a:cubicBezTo>
                  <a:pt x="3175" y="14567"/>
                  <a:pt x="3203" y="14549"/>
                  <a:pt x="3257" y="14552"/>
                </a:cubicBezTo>
                <a:cubicBezTo>
                  <a:pt x="3294" y="14554"/>
                  <a:pt x="3303" y="14551"/>
                  <a:pt x="3303" y="14536"/>
                </a:cubicBezTo>
                <a:cubicBezTo>
                  <a:pt x="3303" y="14502"/>
                  <a:pt x="3328" y="14467"/>
                  <a:pt x="3343" y="14479"/>
                </a:cubicBezTo>
                <a:cubicBezTo>
                  <a:pt x="3358" y="14491"/>
                  <a:pt x="3422" y="14496"/>
                  <a:pt x="3422" y="14485"/>
                </a:cubicBezTo>
                <a:cubicBezTo>
                  <a:pt x="3422" y="14481"/>
                  <a:pt x="3412" y="14471"/>
                  <a:pt x="3401" y="14463"/>
                </a:cubicBezTo>
                <a:cubicBezTo>
                  <a:pt x="3383" y="14450"/>
                  <a:pt x="3385" y="14447"/>
                  <a:pt x="3414" y="14428"/>
                </a:cubicBezTo>
                <a:cubicBezTo>
                  <a:pt x="3436" y="14413"/>
                  <a:pt x="3451" y="14410"/>
                  <a:pt x="3461" y="14419"/>
                </a:cubicBezTo>
                <a:cubicBezTo>
                  <a:pt x="3480" y="14434"/>
                  <a:pt x="3542" y="14432"/>
                  <a:pt x="3544" y="14415"/>
                </a:cubicBezTo>
                <a:cubicBezTo>
                  <a:pt x="3544" y="14409"/>
                  <a:pt x="3543" y="14396"/>
                  <a:pt x="3542" y="14389"/>
                </a:cubicBezTo>
                <a:cubicBezTo>
                  <a:pt x="3539" y="14367"/>
                  <a:pt x="3558" y="14360"/>
                  <a:pt x="3619" y="14359"/>
                </a:cubicBezTo>
                <a:cubicBezTo>
                  <a:pt x="3671" y="14357"/>
                  <a:pt x="3673" y="14355"/>
                  <a:pt x="3668" y="14328"/>
                </a:cubicBezTo>
                <a:cubicBezTo>
                  <a:pt x="3662" y="14295"/>
                  <a:pt x="3680" y="14280"/>
                  <a:pt x="3700" y="14300"/>
                </a:cubicBezTo>
                <a:cubicBezTo>
                  <a:pt x="3721" y="14321"/>
                  <a:pt x="3740" y="14316"/>
                  <a:pt x="3747" y="14288"/>
                </a:cubicBezTo>
                <a:cubicBezTo>
                  <a:pt x="3753" y="14265"/>
                  <a:pt x="3756" y="14263"/>
                  <a:pt x="3773" y="14277"/>
                </a:cubicBezTo>
                <a:cubicBezTo>
                  <a:pt x="3791" y="14292"/>
                  <a:pt x="3793" y="14291"/>
                  <a:pt x="3789" y="14264"/>
                </a:cubicBezTo>
                <a:cubicBezTo>
                  <a:pt x="3785" y="14237"/>
                  <a:pt x="3789" y="14234"/>
                  <a:pt x="3830" y="14238"/>
                </a:cubicBezTo>
                <a:cubicBezTo>
                  <a:pt x="3866" y="14241"/>
                  <a:pt x="3876" y="14237"/>
                  <a:pt x="3898" y="14208"/>
                </a:cubicBezTo>
                <a:cubicBezTo>
                  <a:pt x="3921" y="14176"/>
                  <a:pt x="3931" y="14172"/>
                  <a:pt x="3979" y="14176"/>
                </a:cubicBezTo>
                <a:cubicBezTo>
                  <a:pt x="4024" y="14179"/>
                  <a:pt x="4029" y="14177"/>
                  <a:pt x="4017" y="14163"/>
                </a:cubicBezTo>
                <a:cubicBezTo>
                  <a:pt x="4001" y="14144"/>
                  <a:pt x="4008" y="14138"/>
                  <a:pt x="4077" y="14114"/>
                </a:cubicBezTo>
                <a:cubicBezTo>
                  <a:pt x="4095" y="14107"/>
                  <a:pt x="4109" y="14104"/>
                  <a:pt x="4121" y="1410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" name="Later. Modules implement data types (stay tuned).">
            <a:extLst>
              <a:ext uri="{FF2B5EF4-FFF2-40B4-BE49-F238E27FC236}">
                <a16:creationId xmlns:a16="http://schemas.microsoft.com/office/drawing/2014/main" id="{B8642A6B-001E-4F8C-9715-BA049CB52F38}"/>
              </a:ext>
            </a:extLst>
          </p:cNvPr>
          <p:cNvSpPr txBox="1"/>
          <p:nvPr/>
        </p:nvSpPr>
        <p:spPr>
          <a:xfrm>
            <a:off x="1227043" y="12242800"/>
            <a:ext cx="11874500" cy="1092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Later. </a:t>
            </a:r>
            <a:r>
              <a:rPr dirty="0">
                <a:solidFill>
                  <a:srgbClr val="000000"/>
                </a:solidFill>
              </a:rPr>
              <a:t>Modules implement </a:t>
            </a:r>
            <a:r>
              <a:rPr i="1" dirty="0">
                <a:solidFill>
                  <a:srgbClr val="000000"/>
                </a:solidFill>
              </a:rPr>
              <a:t>data types</a:t>
            </a:r>
            <a:r>
              <a:rPr dirty="0">
                <a:solidFill>
                  <a:srgbClr val="000000"/>
                </a:solidFill>
              </a:rPr>
              <a:t> (stay tuned).</a:t>
            </a:r>
          </a:p>
        </p:txBody>
      </p:sp>
    </p:spTree>
    <p:extLst>
      <p:ext uri="{BB962C8B-B14F-4D97-AF65-F5344CB8AC3E}">
        <p14:creationId xmlns:p14="http://schemas.microsoft.com/office/powerpoint/2010/main" val="2849226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 advAuto="0"/>
      <p:bldP spid="5" grpId="0" animBg="1" advAuto="0"/>
      <p:bldP spid="10" grpId="0" animBg="1" advAuto="0"/>
      <p:bldP spid="15" grpId="0" build="p" bldLvl="5" animBg="1" advAuto="0"/>
      <p:bldP spid="16" grpId="0" animBg="1" advAuto="0"/>
      <p:bldP spid="17" grpId="0" animBg="1" advAuto="0"/>
      <p:bldP spid="18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Functions (static methods)</a:t>
            </a:r>
            <a:endParaRPr dirty="0"/>
          </a:p>
        </p:txBody>
      </p:sp>
      <p:sp>
        <p:nvSpPr>
          <p:cNvPr id="4" name="Java function (&quot;aka static method&quot;)…">
            <a:extLst>
              <a:ext uri="{FF2B5EF4-FFF2-40B4-BE49-F238E27FC236}">
                <a16:creationId xmlns:a16="http://schemas.microsoft.com/office/drawing/2014/main" id="{F6140B1B-1B92-4508-ABF4-D3D483B5EB4B}"/>
              </a:ext>
            </a:extLst>
          </p:cNvPr>
          <p:cNvSpPr txBox="1">
            <a:spLocks/>
          </p:cNvSpPr>
          <p:nvPr/>
        </p:nvSpPr>
        <p:spPr>
          <a:xfrm>
            <a:off x="1270000" y="1778000"/>
            <a:ext cx="14947900" cy="3416300"/>
          </a:xfrm>
          <a:prstGeom prst="rect">
            <a:avLst/>
          </a:prstGeom>
        </p:spPr>
        <p:txBody>
          <a:bodyPr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hangingPunct="1">
              <a:defRPr>
                <a:solidFill>
                  <a:srgbClr val="005493"/>
                </a:solidFill>
              </a:defRPr>
            </a:pPr>
            <a:r>
              <a:rPr lang="en-US" dirty="0">
                <a:solidFill>
                  <a:srgbClr val="005493"/>
                </a:solidFill>
              </a:rPr>
              <a:t>Java </a:t>
            </a:r>
            <a:r>
              <a:rPr lang="en-US" i="1" dirty="0">
                <a:solidFill>
                  <a:srgbClr val="005493"/>
                </a:solidFill>
              </a:rPr>
              <a:t>function</a:t>
            </a:r>
            <a:r>
              <a:rPr lang="en-US" dirty="0">
                <a:solidFill>
                  <a:srgbClr val="005493"/>
                </a:solidFill>
              </a:rPr>
              <a:t> ("aka </a:t>
            </a:r>
            <a:r>
              <a:rPr lang="en-US" i="1" dirty="0">
                <a:solidFill>
                  <a:srgbClr val="005493"/>
                </a:solidFill>
              </a:rPr>
              <a:t>static method</a:t>
            </a:r>
            <a:r>
              <a:rPr lang="en-US" dirty="0">
                <a:solidFill>
                  <a:srgbClr val="005493"/>
                </a:solidFill>
              </a:rPr>
              <a:t>")</a:t>
            </a:r>
          </a:p>
          <a:p>
            <a:pPr lvl="1" hangingPunct="1"/>
            <a:r>
              <a:rPr lang="en-US" dirty="0"/>
              <a:t>Takes zero or more </a:t>
            </a:r>
            <a:r>
              <a:rPr lang="en-US" i="1" dirty="0"/>
              <a:t>input</a:t>
            </a:r>
            <a:r>
              <a:rPr lang="en-US" dirty="0"/>
              <a:t> arguments.</a:t>
            </a:r>
          </a:p>
          <a:p>
            <a:pPr lvl="1" hangingPunct="1"/>
            <a:r>
              <a:rPr lang="en-US" dirty="0"/>
              <a:t>Returns zero or one </a:t>
            </a:r>
            <a:r>
              <a:rPr lang="en-US" i="1" dirty="0"/>
              <a:t>output</a:t>
            </a:r>
            <a:r>
              <a:rPr lang="en-US" dirty="0"/>
              <a:t> value.</a:t>
            </a:r>
          </a:p>
          <a:p>
            <a:pPr lvl="1" hangingPunct="1"/>
            <a:r>
              <a:rPr lang="en-US" dirty="0"/>
              <a:t>May cause </a:t>
            </a:r>
            <a:r>
              <a:rPr lang="en-US" i="1" dirty="0"/>
              <a:t>side effects</a:t>
            </a:r>
            <a:r>
              <a:rPr lang="en-US" dirty="0"/>
              <a:t> (e.g., output to standard draw).</a:t>
            </a:r>
          </a:p>
        </p:txBody>
      </p:sp>
      <p:sp>
        <p:nvSpPr>
          <p:cNvPr id="5" name="Applications…">
            <a:extLst>
              <a:ext uri="{FF2B5EF4-FFF2-40B4-BE49-F238E27FC236}">
                <a16:creationId xmlns:a16="http://schemas.microsoft.com/office/drawing/2014/main" id="{AC41C384-17B5-400B-8FA5-0D60789CA58B}"/>
              </a:ext>
            </a:extLst>
          </p:cNvPr>
          <p:cNvSpPr txBox="1"/>
          <p:nvPr/>
        </p:nvSpPr>
        <p:spPr>
          <a:xfrm>
            <a:off x="1193895" y="6131233"/>
            <a:ext cx="14676166" cy="31691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Applications</a:t>
            </a:r>
          </a:p>
          <a:p>
            <a:pPr marL="7603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Scientists use mathematical functions to calculate formulas.</a:t>
            </a:r>
          </a:p>
          <a:p>
            <a:pPr marL="7603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Programmers use functions to build modular programs.</a:t>
            </a:r>
          </a:p>
          <a:p>
            <a:pPr marL="7603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i="1" dirty="0"/>
              <a:t>You</a:t>
            </a:r>
            <a:r>
              <a:rPr dirty="0"/>
              <a:t> use functions for both.</a:t>
            </a:r>
          </a:p>
        </p:txBody>
      </p:sp>
      <p:sp>
        <p:nvSpPr>
          <p:cNvPr id="6" name="Examples seen so far…">
            <a:extLst>
              <a:ext uri="{FF2B5EF4-FFF2-40B4-BE49-F238E27FC236}">
                <a16:creationId xmlns:a16="http://schemas.microsoft.com/office/drawing/2014/main" id="{83E68F72-BBBF-4E63-B274-7AF99AF37F9B}"/>
              </a:ext>
            </a:extLst>
          </p:cNvPr>
          <p:cNvSpPr txBox="1"/>
          <p:nvPr/>
        </p:nvSpPr>
        <p:spPr>
          <a:xfrm>
            <a:off x="1193895" y="9560236"/>
            <a:ext cx="17795945" cy="3479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0" tIns="304800" rIns="304800" bIns="304800"/>
          <a:lstStyle/>
          <a:p>
            <a:pPr defTabSz="647700">
              <a:lnSpc>
                <a:spcPts val="4300"/>
              </a:lnSpc>
              <a:spcBef>
                <a:spcPts val="1800"/>
              </a:spcBef>
              <a:tabLst>
                <a:tab pos="1168400" algn="l"/>
              </a:tabLst>
              <a:defRPr sz="3600">
                <a:solidFill>
                  <a:srgbClr val="005493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Examples seen so far</a:t>
            </a:r>
          </a:p>
          <a:p>
            <a:pPr marL="7603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Built-in functions:  </a:t>
            </a:r>
            <a:r>
              <a:rPr sz="3200" dirty="0" err="1">
                <a:latin typeface="Lucida Sans Typewriter" panose="020B0509030504030204" pitchFamily="49" charset="77"/>
                <a:sym typeface="Helvetica"/>
              </a:rPr>
              <a:t>Math.random</a:t>
            </a:r>
            <a:r>
              <a:rPr sz="3200" dirty="0">
                <a:latin typeface="Lucida Sans Typewriter" panose="020B0509030504030204" pitchFamily="49" charset="77"/>
                <a:sym typeface="Helvetica"/>
              </a:rPr>
              <a:t>(), </a:t>
            </a:r>
            <a:r>
              <a:rPr sz="3200" dirty="0" err="1">
                <a:latin typeface="Lucida Sans Typewriter" panose="020B0509030504030204" pitchFamily="49" charset="77"/>
                <a:sym typeface="Helvetica"/>
              </a:rPr>
              <a:t>Math.abs</a:t>
            </a:r>
            <a:r>
              <a:rPr sz="3200" dirty="0">
                <a:latin typeface="Lucida Sans Typewriter" panose="020B0509030504030204" pitchFamily="49" charset="77"/>
                <a:sym typeface="Helvetica"/>
              </a:rPr>
              <a:t>(), Integer.parseInt()</a:t>
            </a:r>
            <a:r>
              <a:rPr sz="3200" dirty="0">
                <a:latin typeface="Lucida Sans Typewriter" panose="020B0509030504030204" pitchFamily="49" charset="77"/>
              </a:rPr>
              <a:t>.</a:t>
            </a:r>
            <a:endParaRPr dirty="0">
              <a:latin typeface="Lucida Sans Typewriter" panose="020B0509030504030204" pitchFamily="49" charset="77"/>
            </a:endParaRPr>
          </a:p>
          <a:p>
            <a:pPr marL="7603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Our I/O libraries:  </a:t>
            </a:r>
            <a:r>
              <a:rPr sz="3200" dirty="0" err="1">
                <a:latin typeface="Lucida Sans Typewriter" panose="020B0509030504030204" pitchFamily="49" charset="77"/>
                <a:sym typeface="Helvetica"/>
              </a:rPr>
              <a:t>StdIn.readInt</a:t>
            </a:r>
            <a:r>
              <a:rPr sz="3200" dirty="0">
                <a:latin typeface="Lucida Sans Typewriter" panose="020B0509030504030204" pitchFamily="49" charset="77"/>
              </a:rPr>
              <a:t>.</a:t>
            </a:r>
            <a:r>
              <a:rPr dirty="0"/>
              <a:t> </a:t>
            </a:r>
          </a:p>
          <a:p>
            <a:pPr marL="760379" lvl="1" indent="-303179" defTabSz="647700">
              <a:lnSpc>
                <a:spcPts val="4300"/>
              </a:lnSpc>
              <a:spcBef>
                <a:spcPts val="1800"/>
              </a:spcBef>
              <a:buSzPct val="104428"/>
              <a:buFont typeface="Gill Sans"/>
              <a:buChar char="•"/>
              <a:tabLst>
                <a:tab pos="2476500" algn="l"/>
              </a:tabLst>
              <a:defRPr sz="36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User-defined functions:  </a:t>
            </a:r>
            <a:r>
              <a:rPr sz="3200" dirty="0">
                <a:latin typeface="Lucida Sans Typewriter" panose="020B0509030504030204" pitchFamily="49" charset="77"/>
                <a:sym typeface="Helvetica"/>
              </a:rPr>
              <a:t>main()</a:t>
            </a:r>
            <a:r>
              <a:rPr sz="3200" dirty="0">
                <a:latin typeface="Lucida Sans Typewriter" panose="020B0509030504030204" pitchFamily="49" charset="77"/>
              </a:rPr>
              <a:t>.</a:t>
            </a:r>
            <a:endParaRPr dirty="0">
              <a:latin typeface="Lucida Sans Typewriter" panose="020B0509030504030204" pitchFamily="49" charset="77"/>
            </a:endParaRP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9DECA63-D340-41A1-A886-FD869BF627A9}"/>
              </a:ext>
            </a:extLst>
          </p:cNvPr>
          <p:cNvGrpSpPr/>
          <p:nvPr/>
        </p:nvGrpSpPr>
        <p:grpSpPr>
          <a:xfrm>
            <a:off x="17156078" y="2784161"/>
            <a:ext cx="1833761" cy="1251192"/>
            <a:chOff x="0" y="0"/>
            <a:chExt cx="1833760" cy="1251191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15FDC7C-4A08-4F9C-BA4D-B2281C126321}"/>
                </a:ext>
              </a:extLst>
            </p:cNvPr>
            <p:cNvSpPr/>
            <p:nvPr/>
          </p:nvSpPr>
          <p:spPr>
            <a:xfrm flipH="1">
              <a:off x="973125" y="594205"/>
              <a:ext cx="1" cy="656987"/>
            </a:xfrm>
            <a:prstGeom prst="line">
              <a:avLst/>
            </a:prstGeom>
            <a:noFill/>
            <a:ln w="101600" cap="flat">
              <a:solidFill>
                <a:srgbClr val="8D3124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9" name="input x">
              <a:extLst>
                <a:ext uri="{FF2B5EF4-FFF2-40B4-BE49-F238E27FC236}">
                  <a16:creationId xmlns:a16="http://schemas.microsoft.com/office/drawing/2014/main" id="{B72C40CA-BCE3-4D06-B87F-D43AE07E7FF7}"/>
                </a:ext>
              </a:extLst>
            </p:cNvPr>
            <p:cNvSpPr txBox="1"/>
            <p:nvPr/>
          </p:nvSpPr>
          <p:spPr>
            <a:xfrm>
              <a:off x="0" y="0"/>
              <a:ext cx="1833761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88900"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8D3124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b="1"/>
                <a:t>input</a:t>
              </a:r>
              <a:r>
                <a:t> </a:t>
              </a:r>
              <a:r>
                <a:rPr i="1"/>
                <a:t>x</a:t>
              </a:r>
            </a:p>
          </p:txBody>
        </p:sp>
      </p:grpSp>
      <p:grpSp>
        <p:nvGrpSpPr>
          <p:cNvPr id="10" name="Group">
            <a:extLst>
              <a:ext uri="{FF2B5EF4-FFF2-40B4-BE49-F238E27FC236}">
                <a16:creationId xmlns:a16="http://schemas.microsoft.com/office/drawing/2014/main" id="{602CA25B-0C73-449D-864B-07541C793F96}"/>
              </a:ext>
            </a:extLst>
          </p:cNvPr>
          <p:cNvGrpSpPr/>
          <p:nvPr/>
        </p:nvGrpSpPr>
        <p:grpSpPr>
          <a:xfrm>
            <a:off x="19619878" y="8356766"/>
            <a:ext cx="2693967" cy="1348895"/>
            <a:chOff x="0" y="0"/>
            <a:chExt cx="2693966" cy="1348894"/>
          </a:xfrm>
        </p:grpSpPr>
        <p:sp>
          <p:nvSpPr>
            <p:cNvPr id="11" name="Line">
              <a:extLst>
                <a:ext uri="{FF2B5EF4-FFF2-40B4-BE49-F238E27FC236}">
                  <a16:creationId xmlns:a16="http://schemas.microsoft.com/office/drawing/2014/main" id="{7267BF91-3895-4B1C-B063-381EDF56D045}"/>
                </a:ext>
              </a:extLst>
            </p:cNvPr>
            <p:cNvSpPr/>
            <p:nvPr/>
          </p:nvSpPr>
          <p:spPr>
            <a:xfrm flipH="1">
              <a:off x="998525" y="0"/>
              <a:ext cx="1" cy="656986"/>
            </a:xfrm>
            <a:prstGeom prst="line">
              <a:avLst/>
            </a:prstGeom>
            <a:noFill/>
            <a:ln w="101600" cap="flat">
              <a:solidFill>
                <a:srgbClr val="8D3124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output f(x)">
              <a:extLst>
                <a:ext uri="{FF2B5EF4-FFF2-40B4-BE49-F238E27FC236}">
                  <a16:creationId xmlns:a16="http://schemas.microsoft.com/office/drawing/2014/main" id="{FD754CA4-A2CE-415A-A005-B12039C0533D}"/>
                </a:ext>
              </a:extLst>
            </p:cNvPr>
            <p:cNvSpPr txBox="1"/>
            <p:nvPr/>
          </p:nvSpPr>
          <p:spPr>
            <a:xfrm>
              <a:off x="0" y="701194"/>
              <a:ext cx="269396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88900"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8D3124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b="1"/>
                <a:t>output</a:t>
              </a:r>
              <a:r>
                <a:t> </a:t>
              </a:r>
              <a:r>
                <a:rPr i="1" spc="467"/>
                <a:t>f</a:t>
              </a:r>
              <a:r>
                <a:t>(</a:t>
              </a:r>
              <a:r>
                <a:rPr i="1"/>
                <a:t>x</a:t>
              </a:r>
              <a:r>
                <a:t>)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67556BCC-A0B7-4D9D-A85B-092F193FB9AC}"/>
              </a:ext>
            </a:extLst>
          </p:cNvPr>
          <p:cNvGrpSpPr/>
          <p:nvPr/>
        </p:nvGrpSpPr>
        <p:grpSpPr>
          <a:xfrm>
            <a:off x="17498978" y="4142217"/>
            <a:ext cx="3875571" cy="4267200"/>
            <a:chOff x="0" y="0"/>
            <a:chExt cx="3875570" cy="4267198"/>
          </a:xfrm>
        </p:grpSpPr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7B1174FC-0D50-44B0-935D-6BF007461D18}"/>
                </a:ext>
              </a:extLst>
            </p:cNvPr>
            <p:cNvSpPr/>
            <p:nvPr/>
          </p:nvSpPr>
          <p:spPr>
            <a:xfrm>
              <a:off x="0" y="851743"/>
              <a:ext cx="3822700" cy="25019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lnSpc>
                  <a:spcPts val="3100"/>
                </a:lnSpc>
                <a:tabLst>
                  <a:tab pos="1511300" algn="l"/>
                </a:tabLst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5" name="Group">
              <a:extLst>
                <a:ext uri="{FF2B5EF4-FFF2-40B4-BE49-F238E27FC236}">
                  <a16:creationId xmlns:a16="http://schemas.microsoft.com/office/drawing/2014/main" id="{355A6BBE-9D31-440D-B2FE-EB89EF663E22}"/>
                </a:ext>
              </a:extLst>
            </p:cNvPr>
            <p:cNvGrpSpPr/>
            <p:nvPr/>
          </p:nvGrpSpPr>
          <p:grpSpPr>
            <a:xfrm>
              <a:off x="40168" y="0"/>
              <a:ext cx="3835403" cy="4267199"/>
              <a:chOff x="0" y="0"/>
              <a:chExt cx="3835402" cy="4267198"/>
            </a:xfrm>
          </p:grpSpPr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0F72EBE3-C13A-4AC9-83D4-55500283358C}"/>
                  </a:ext>
                </a:extLst>
              </p:cNvPr>
              <p:cNvSpPr/>
              <p:nvPr/>
            </p:nvSpPr>
            <p:spPr>
              <a:xfrm>
                <a:off x="0" y="0"/>
                <a:ext cx="2934219" cy="4260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8" y="0"/>
                    </a:moveTo>
                    <a:lnTo>
                      <a:pt x="3172" y="1466"/>
                    </a:lnTo>
                    <a:lnTo>
                      <a:pt x="3138" y="4403"/>
                    </a:lnTo>
                    <a:lnTo>
                      <a:pt x="0" y="4403"/>
                    </a:lnTo>
                    <a:lnTo>
                      <a:pt x="0" y="16947"/>
                    </a:lnTo>
                    <a:lnTo>
                      <a:pt x="21600" y="16947"/>
                    </a:lnTo>
                    <a:lnTo>
                      <a:pt x="21600" y="20211"/>
                    </a:lnTo>
                    <a:lnTo>
                      <a:pt x="20110" y="21600"/>
                    </a:lnTo>
                  </a:path>
                </a:pathLst>
              </a:custGeom>
              <a:noFill/>
              <a:ln w="88900" cap="flat">
                <a:solidFill>
                  <a:srgbClr val="00549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7700"/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C4F131C3-E8B7-49AB-99C4-8ECA63564C2A}"/>
                  </a:ext>
                </a:extLst>
              </p:cNvPr>
              <p:cNvSpPr/>
              <p:nvPr/>
            </p:nvSpPr>
            <p:spPr>
              <a:xfrm>
                <a:off x="722786" y="9225"/>
                <a:ext cx="3112617" cy="4257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0"/>
                    </a:moveTo>
                    <a:lnTo>
                      <a:pt x="0" y="1365"/>
                    </a:lnTo>
                    <a:lnTo>
                      <a:pt x="0" y="4360"/>
                    </a:lnTo>
                    <a:lnTo>
                      <a:pt x="21600" y="4360"/>
                    </a:lnTo>
                    <a:lnTo>
                      <a:pt x="21600" y="16968"/>
                    </a:lnTo>
                    <a:lnTo>
                      <a:pt x="17531" y="16968"/>
                    </a:lnTo>
                    <a:lnTo>
                      <a:pt x="17531" y="20177"/>
                    </a:lnTo>
                    <a:lnTo>
                      <a:pt x="18970" y="21600"/>
                    </a:lnTo>
                  </a:path>
                </a:pathLst>
              </a:custGeom>
              <a:noFill/>
              <a:ln w="88900" cap="flat">
                <a:solidFill>
                  <a:srgbClr val="00549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7700"/>
                <a:endParaRPr/>
              </a:p>
            </p:txBody>
          </p:sp>
        </p:grpSp>
        <p:sp>
          <p:nvSpPr>
            <p:cNvPr id="16" name="function f">
              <a:extLst>
                <a:ext uri="{FF2B5EF4-FFF2-40B4-BE49-F238E27FC236}">
                  <a16:creationId xmlns:a16="http://schemas.microsoft.com/office/drawing/2014/main" id="{44799964-0DEA-45D9-8402-315930419E4D}"/>
                </a:ext>
              </a:extLst>
            </p:cNvPr>
            <p:cNvSpPr txBox="1"/>
            <p:nvPr/>
          </p:nvSpPr>
          <p:spPr>
            <a:xfrm>
              <a:off x="622300" y="1867743"/>
              <a:ext cx="254171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88900" defTabSz="647700">
                <a:lnSpc>
                  <a:spcPts val="4300"/>
                </a:lnSpc>
                <a:spcBef>
                  <a:spcPts val="1800"/>
                </a:spcBef>
                <a:tabLst>
                  <a:tab pos="1168400" algn="l"/>
                </a:tabLst>
                <a:defRPr sz="3600">
                  <a:solidFill>
                    <a:srgbClr val="8D3124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b="1" dirty="0"/>
                <a:t>function</a:t>
              </a:r>
              <a:r>
                <a:rPr dirty="0"/>
                <a:t> </a:t>
              </a:r>
              <a:r>
                <a:rPr i="1" spc="467" dirty="0"/>
                <a:t>f</a:t>
              </a:r>
            </a:p>
          </p:txBody>
        </p:sp>
      </p:grpSp>
      <p:grpSp>
        <p:nvGrpSpPr>
          <p:cNvPr id="19" name="Group">
            <a:extLst>
              <a:ext uri="{FF2B5EF4-FFF2-40B4-BE49-F238E27FC236}">
                <a16:creationId xmlns:a16="http://schemas.microsoft.com/office/drawing/2014/main" id="{6899B5AE-F743-4926-8A56-2E19B021A867}"/>
              </a:ext>
            </a:extLst>
          </p:cNvPr>
          <p:cNvGrpSpPr/>
          <p:nvPr/>
        </p:nvGrpSpPr>
        <p:grpSpPr>
          <a:xfrm>
            <a:off x="21380403" y="5044538"/>
            <a:ext cx="2675132" cy="2507550"/>
            <a:chOff x="0" y="0"/>
            <a:chExt cx="2675131" cy="2507548"/>
          </a:xfrm>
        </p:grpSpPr>
        <p:sp>
          <p:nvSpPr>
            <p:cNvPr id="20" name="Line">
              <a:extLst>
                <a:ext uri="{FF2B5EF4-FFF2-40B4-BE49-F238E27FC236}">
                  <a16:creationId xmlns:a16="http://schemas.microsoft.com/office/drawing/2014/main" id="{CF3F983F-5214-488E-A339-6A052020CDE3}"/>
                </a:ext>
              </a:extLst>
            </p:cNvPr>
            <p:cNvSpPr/>
            <p:nvPr/>
          </p:nvSpPr>
          <p:spPr>
            <a:xfrm flipV="1">
              <a:off x="0" y="0"/>
              <a:ext cx="660625" cy="660625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02570618-22E3-448E-A5BE-52FCEF55F4FA}"/>
                </a:ext>
              </a:extLst>
            </p:cNvPr>
            <p:cNvSpPr/>
            <p:nvPr/>
          </p:nvSpPr>
          <p:spPr>
            <a:xfrm>
              <a:off x="0" y="1206724"/>
              <a:ext cx="815934" cy="1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64C995E4-FA4A-4CF5-86E6-16EE595A2712}"/>
                </a:ext>
              </a:extLst>
            </p:cNvPr>
            <p:cNvSpPr/>
            <p:nvPr/>
          </p:nvSpPr>
          <p:spPr>
            <a:xfrm>
              <a:off x="0" y="1841724"/>
              <a:ext cx="665825" cy="665825"/>
            </a:xfrm>
            <a:prstGeom prst="line">
              <a:avLst/>
            </a:prstGeom>
            <a:noFill/>
            <a:ln w="38100" cap="flat">
              <a:solidFill>
                <a:srgbClr val="8D3124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ide…">
              <a:extLst>
                <a:ext uri="{FF2B5EF4-FFF2-40B4-BE49-F238E27FC236}">
                  <a16:creationId xmlns:a16="http://schemas.microsoft.com/office/drawing/2014/main" id="{0CB11200-88F6-4B47-AE57-B08224A463DE}"/>
                </a:ext>
              </a:extLst>
            </p:cNvPr>
            <p:cNvSpPr txBox="1"/>
            <p:nvPr/>
          </p:nvSpPr>
          <p:spPr>
            <a:xfrm>
              <a:off x="869945" y="647922"/>
              <a:ext cx="1805187" cy="134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lvl="1" indent="88900" algn="ctr" defTabSz="647700">
                <a:lnSpc>
                  <a:spcPts val="4300"/>
                </a:lnSpc>
                <a:spcBef>
                  <a:spcPts val="1200"/>
                </a:spcBef>
                <a:tabLst>
                  <a:tab pos="1168400" algn="l"/>
                </a:tabLst>
                <a:defRPr sz="3600">
                  <a:solidFill>
                    <a:srgbClr val="8D3124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b="1"/>
                <a:t>side</a:t>
              </a:r>
            </a:p>
            <a:p>
              <a:pPr lvl="1" indent="88900" algn="ctr" defTabSz="647700">
                <a:lnSpc>
                  <a:spcPts val="4300"/>
                </a:lnSpc>
                <a:spcBef>
                  <a:spcPts val="1200"/>
                </a:spcBef>
                <a:tabLst>
                  <a:tab pos="1168400" algn="l"/>
                </a:tabLst>
                <a:defRPr sz="3600">
                  <a:solidFill>
                    <a:srgbClr val="8D3124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b="1"/>
                <a:t>effects</a:t>
              </a:r>
            </a:p>
          </p:txBody>
        </p:sp>
      </p:grpSp>
      <p:sp>
        <p:nvSpPr>
          <p:cNvPr id="24" name="Java functions are more general than mathematical functions">
            <a:extLst>
              <a:ext uri="{FF2B5EF4-FFF2-40B4-BE49-F238E27FC236}">
                <a16:creationId xmlns:a16="http://schemas.microsoft.com/office/drawing/2014/main" id="{3550202B-CC36-4924-87D2-BD299E0915F1}"/>
              </a:ext>
            </a:extLst>
          </p:cNvPr>
          <p:cNvSpPr txBox="1"/>
          <p:nvPr/>
        </p:nvSpPr>
        <p:spPr>
          <a:xfrm>
            <a:off x="7656295" y="5265329"/>
            <a:ext cx="9789811" cy="652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77800" tIns="177800" rIns="177800" bIns="177800" numCol="1" anchor="t">
            <a:noAutofit/>
          </a:bodyPr>
          <a:lstStyle/>
          <a:p>
            <a:pPr algn="ctr" defTabSz="647700">
              <a:lnSpc>
                <a:spcPts val="3600"/>
              </a:lnSpc>
              <a:spcBef>
                <a:spcPts val="100"/>
              </a:spcBef>
              <a:tabLst>
                <a:tab pos="1155700" algn="l"/>
              </a:tabLst>
              <a:defRPr sz="2400">
                <a:solidFill>
                  <a:srgbClr val="8D3124"/>
                </a:solid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dirty="0"/>
              <a:t>Java functions are </a:t>
            </a:r>
            <a:r>
              <a:rPr i="1" dirty="0"/>
              <a:t>more general </a:t>
            </a:r>
            <a:r>
              <a:rPr dirty="0"/>
              <a:t>than mathematical functions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98D212-85DB-40C9-ADBD-73F9698B4E06}"/>
              </a:ext>
            </a:extLst>
          </p:cNvPr>
          <p:cNvSpPr txBox="1"/>
          <p:nvPr/>
        </p:nvSpPr>
        <p:spPr>
          <a:xfrm>
            <a:off x="21652814" y="534332"/>
            <a:ext cx="27311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 </a:t>
            </a:r>
            <a:r>
              <a:rPr lang="en-US" sz="3200" dirty="0"/>
              <a:t>7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.1a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1EB698-D11C-4319-A8A9-B7F8DFE218E9}"/>
              </a:ext>
            </a:extLst>
          </p:cNvPr>
          <p:cNvSpPr/>
          <p:nvPr/>
        </p:nvSpPr>
        <p:spPr>
          <a:xfrm>
            <a:off x="17288425" y="446215"/>
            <a:ext cx="420742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7643" hangingPunct="1">
              <a:defRPr/>
            </a:pPr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Explain the meaning and use of 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Lucida Grande"/>
              </a:rPr>
              <a:t>static methods </a:t>
            </a:r>
            <a:r>
              <a:rPr lang="en-US" sz="2000" dirty="0">
                <a:latin typeface="Lucida Grande"/>
                <a:ea typeface="Lucida Grande"/>
                <a:cs typeface="Lucida Grande"/>
                <a:sym typeface="Lucida Grande"/>
              </a:rPr>
              <a:t>in Java.</a:t>
            </a:r>
          </a:p>
          <a:p>
            <a:pPr lvl="0" defTabSz="647643" hangingPunct="1">
              <a:defRPr/>
            </a:pPr>
            <a:r>
              <a:rPr lang="en-US" dirty="0"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49173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 advAuto="0"/>
      <p:bldP spid="5" grpId="0" build="p" bldLvl="5" animBg="1" advAuto="0"/>
      <p:bldP spid="6" grpId="0" build="p" bldLvl="5" animBg="1" advAuto="0"/>
      <p:bldP spid="7" grpId="0" animBg="1" advAuto="0"/>
      <p:bldP spid="10" grpId="0" animBg="1" advAuto="0"/>
      <p:bldP spid="13" grpId="0" animBg="1" advAuto="0"/>
      <p:bldP spid="19" grpId="0" animBg="1" advAuto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look at method calls:</a:t>
            </a:r>
            <a:endParaRPr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EE22094-7352-454E-BA67-442E4E659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743740"/>
            <a:ext cx="17732372" cy="943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149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Methods—why?</a:t>
            </a:r>
            <a:endParaRPr dirty="0"/>
          </a:p>
        </p:txBody>
      </p:sp>
      <p:sp>
        <p:nvSpPr>
          <p:cNvPr id="5" name="Java function (&quot;aka static method&quot;)…">
            <a:extLst>
              <a:ext uri="{FF2B5EF4-FFF2-40B4-BE49-F238E27FC236}">
                <a16:creationId xmlns:a16="http://schemas.microsoft.com/office/drawing/2014/main" id="{2E5D1942-786A-CA47-B5A5-18EBB99FCE83}"/>
              </a:ext>
            </a:extLst>
          </p:cNvPr>
          <p:cNvSpPr txBox="1">
            <a:spLocks/>
          </p:cNvSpPr>
          <p:nvPr/>
        </p:nvSpPr>
        <p:spPr>
          <a:xfrm>
            <a:off x="1270000" y="1778000"/>
            <a:ext cx="20688300" cy="10066670"/>
          </a:xfrm>
          <a:prstGeom prst="rect">
            <a:avLst/>
          </a:prstGeom>
        </p:spPr>
        <p:txBody>
          <a:bodyPr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A way to break a complex program into smaller pieces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 method consists of:</a:t>
            </a:r>
          </a:p>
          <a:p>
            <a:pPr marL="1331879" lvl="1" indent="-571500">
              <a:buFont typeface="Arial" panose="020B0604020202020204" pitchFamily="34" charset="0"/>
              <a:buChar char="•"/>
            </a:pPr>
            <a:r>
              <a:rPr lang="en-US" dirty="0"/>
              <a:t>a set of operations for carrying out a certain task that can be called from different places in the program</a:t>
            </a:r>
          </a:p>
          <a:p>
            <a:pPr marL="1331879" lvl="1" indent="-571500">
              <a:buFont typeface="Arial" panose="020B0604020202020204" pitchFamily="34" charset="0"/>
              <a:buChar char="•"/>
            </a:pPr>
            <a:r>
              <a:rPr lang="en-US" b="1" i="1" dirty="0"/>
              <a:t>name</a:t>
            </a:r>
            <a:r>
              <a:rPr lang="en-US" dirty="0"/>
              <a:t> (how the method is known and called</a:t>
            </a:r>
          </a:p>
          <a:p>
            <a:pPr marL="1331879" lvl="1" indent="-571500">
              <a:buFont typeface="Arial" panose="020B0604020202020204" pitchFamily="34" charset="0"/>
              <a:buChar char="•"/>
            </a:pPr>
            <a:r>
              <a:rPr lang="en-US" b="1" i="1" dirty="0"/>
              <a:t>parameters</a:t>
            </a:r>
            <a:r>
              <a:rPr lang="en-US" dirty="0"/>
              <a:t> (information does the method needs to accomplish its task</a:t>
            </a:r>
          </a:p>
          <a:p>
            <a:pPr marL="1331879" lvl="1" indent="-571500">
              <a:buFont typeface="Arial" panose="020B0604020202020204" pitchFamily="34" charset="0"/>
              <a:buChar char="•"/>
            </a:pPr>
            <a:r>
              <a:rPr lang="en-US" b="1" i="1" dirty="0"/>
              <a:t>return value </a:t>
            </a:r>
            <a:r>
              <a:rPr lang="en-US" dirty="0"/>
              <a:t>(result computed by the subroutine)</a:t>
            </a:r>
          </a:p>
          <a:p>
            <a:pPr lvl="1" indent="0">
              <a:buNone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 Java every method must be declared inside a some class.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That is the reason we always create a class to write our main method.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Static and non-static subroutines</a:t>
            </a:r>
          </a:p>
          <a:p>
            <a:pPr marL="1331879" lvl="1" indent="-571500">
              <a:buFont typeface="Arial" panose="020B0604020202020204" pitchFamily="34" charset="0"/>
              <a:buChar char="•"/>
            </a:pPr>
            <a:r>
              <a:rPr lang="en-US" dirty="0"/>
              <a:t>static: belongs to the class</a:t>
            </a:r>
          </a:p>
          <a:p>
            <a:pPr marL="1331879" lvl="1" indent="-571500">
              <a:buFont typeface="Arial" panose="020B0604020202020204" pitchFamily="34" charset="0"/>
              <a:buChar char="•"/>
            </a:pPr>
            <a:r>
              <a:rPr lang="en-US" dirty="0"/>
              <a:t>non-static: belong to the object (we’ll learn later)</a:t>
            </a:r>
          </a:p>
          <a:p>
            <a:br>
              <a:rPr lang="en-US" dirty="0"/>
            </a:br>
            <a:endParaRPr lang="en-US" dirty="0"/>
          </a:p>
          <a:p>
            <a:pPr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84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Anatomy of a Java static method</a:t>
            </a:r>
            <a:endParaRPr dirty="0"/>
          </a:p>
        </p:txBody>
      </p:sp>
      <p:sp>
        <p:nvSpPr>
          <p:cNvPr id="32" name="Java function (&quot;aka static method&quot;)…">
            <a:extLst>
              <a:ext uri="{FF2B5EF4-FFF2-40B4-BE49-F238E27FC236}">
                <a16:creationId xmlns:a16="http://schemas.microsoft.com/office/drawing/2014/main" id="{CF197D7C-BD98-7F41-AEAF-261B83AC202C}"/>
              </a:ext>
            </a:extLst>
          </p:cNvPr>
          <p:cNvSpPr txBox="1">
            <a:spLocks/>
          </p:cNvSpPr>
          <p:nvPr/>
        </p:nvSpPr>
        <p:spPr>
          <a:xfrm>
            <a:off x="1270000" y="1778000"/>
            <a:ext cx="20688300" cy="10066670"/>
          </a:xfrm>
          <a:prstGeom prst="rect">
            <a:avLst/>
          </a:prstGeom>
        </p:spPr>
        <p:txBody>
          <a:bodyPr/>
          <a:lstStyle>
            <a:lvl1pPr marL="0" marR="0" indent="889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1pPr>
            <a:lvl2pPr marL="760379" marR="0" indent="-3031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indent="1422400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3pPr>
            <a:lvl4pPr marL="2004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4pPr>
            <a:lvl5pPr marL="24621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5pPr>
            <a:lvl6pPr marL="28177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6pPr>
            <a:lvl7pPr marL="31733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7pPr>
            <a:lvl8pPr marL="35289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8pPr>
            <a:lvl9pPr marL="3884579" marR="0" indent="-341279" algn="l" defTabSz="647700" rtl="0" latinLnBrk="0">
              <a:lnSpc>
                <a:spcPts val="4300"/>
              </a:lnSpc>
              <a:spcBef>
                <a:spcPts val="1800"/>
              </a:spcBef>
              <a:spcAft>
                <a:spcPts val="0"/>
              </a:spcAft>
              <a:buClrTx/>
              <a:buSzPct val="104428"/>
              <a:buFontTx/>
              <a:buChar char="•"/>
              <a:tabLst>
                <a:tab pos="1168400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&lt;modifiers&gt; </a:t>
            </a:r>
            <a:r>
              <a:rPr lang="en-US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&lt;return-type&gt; </a:t>
            </a:r>
            <a:r>
              <a:rPr lang="en-US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&lt;name&gt; </a:t>
            </a:r>
            <a:r>
              <a:rPr lang="en-US" dirty="0">
                <a:solidFill>
                  <a:srgbClr val="7030A0"/>
                </a:solidFill>
                <a:latin typeface="Lucida Sans Typewriter" panose="020B0509030504030204" pitchFamily="49" charset="77"/>
              </a:rPr>
              <a:t>(&lt;parameters&gt;</a:t>
            </a:r>
            <a:r>
              <a:rPr lang="en-US" dirty="0">
                <a:latin typeface="Lucida Sans Typewriter" panose="020B0509030504030204" pitchFamily="49" charset="77"/>
              </a:rPr>
              <a:t>){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	&lt;statements&gt;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}</a:t>
            </a:r>
          </a:p>
          <a:p>
            <a:endParaRPr lang="en-US" dirty="0">
              <a:latin typeface="Lucida Sans Typewriter" panose="020B0509030504030204" pitchFamily="49" charset="77"/>
            </a:endParaRPr>
          </a:p>
          <a:p>
            <a:r>
              <a:rPr lang="en-US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public static </a:t>
            </a:r>
            <a:r>
              <a:rPr lang="en-US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int</a:t>
            </a:r>
            <a:r>
              <a:rPr lang="en-US" dirty="0">
                <a:latin typeface="Lucida Sans Typewriter" panose="020B0509030504030204" pitchFamily="49" charset="77"/>
              </a:rPr>
              <a:t> </a:t>
            </a:r>
            <a:r>
              <a:rPr lang="en-US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factorial</a:t>
            </a:r>
            <a:r>
              <a:rPr lang="en-US" dirty="0">
                <a:latin typeface="Lucida Sans Typewriter" panose="020B0509030504030204" pitchFamily="49" charset="77"/>
              </a:rPr>
              <a:t>(</a:t>
            </a:r>
            <a:r>
              <a:rPr lang="en-US" dirty="0">
                <a:solidFill>
                  <a:srgbClr val="7030A0"/>
                </a:solidFill>
                <a:latin typeface="Lucida Sans Typewriter" panose="020B0509030504030204" pitchFamily="49" charset="77"/>
              </a:rPr>
              <a:t>int n</a:t>
            </a:r>
            <a:r>
              <a:rPr lang="en-US" dirty="0">
                <a:latin typeface="Lucida Sans Typewriter" panose="020B0509030504030204" pitchFamily="49" charset="77"/>
              </a:rPr>
              <a:t>){}</a:t>
            </a:r>
          </a:p>
          <a:p>
            <a:r>
              <a:rPr lang="en-US" dirty="0">
                <a:solidFill>
                  <a:srgbClr val="0070C0"/>
                </a:solidFill>
                <a:latin typeface="Lucida Sans Typewriter" panose="020B0509030504030204" pitchFamily="49" charset="77"/>
              </a:rPr>
              <a:t>public static </a:t>
            </a:r>
            <a:r>
              <a:rPr lang="en-US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int</a:t>
            </a:r>
            <a:r>
              <a:rPr lang="en-US" dirty="0">
                <a:latin typeface="Lucida Sans Typewriter" panose="020B0509030504030204" pitchFamily="49" charset="77"/>
              </a:rPr>
              <a:t> </a:t>
            </a:r>
            <a:r>
              <a:rPr lang="en-US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pow</a:t>
            </a:r>
            <a:r>
              <a:rPr lang="en-US" dirty="0">
                <a:latin typeface="Lucida Sans Typewriter" panose="020B0509030504030204" pitchFamily="49" charset="77"/>
              </a:rPr>
              <a:t>(</a:t>
            </a:r>
            <a:r>
              <a:rPr lang="en-US" dirty="0">
                <a:solidFill>
                  <a:srgbClr val="7030A0"/>
                </a:solidFill>
                <a:latin typeface="Lucida Sans Typewriter" panose="020B0509030504030204" pitchFamily="49" charset="77"/>
              </a:rPr>
              <a:t>int base</a:t>
            </a:r>
            <a:r>
              <a:rPr lang="en-US" dirty="0">
                <a:latin typeface="Lucida Sans Typewriter" panose="020B0509030504030204" pitchFamily="49" charset="77"/>
              </a:rPr>
              <a:t>, </a:t>
            </a:r>
            <a:r>
              <a:rPr lang="en-US" dirty="0">
                <a:solidFill>
                  <a:srgbClr val="7030A0"/>
                </a:solidFill>
                <a:latin typeface="Lucida Sans Typewriter" panose="020B0509030504030204" pitchFamily="49" charset="77"/>
              </a:rPr>
              <a:t>int exponent</a:t>
            </a:r>
            <a:r>
              <a:rPr lang="en-US" dirty="0">
                <a:latin typeface="Lucida Sans Typewriter" panose="020B0509030504030204" pitchFamily="49" charset="77"/>
              </a:rPr>
              <a:t>){}</a:t>
            </a:r>
          </a:p>
          <a:p>
            <a:endParaRPr lang="en-US" dirty="0"/>
          </a:p>
          <a:p>
            <a:r>
              <a:rPr lang="en-US" dirty="0"/>
              <a:t>Let’s Code!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2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bldLvl="5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84" name="Processing many values of the same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Example: Ring Area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B45C7-01D4-DA4E-9589-030361D50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941623"/>
            <a:ext cx="17261313" cy="94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3632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5493">
          <a:alpha val="5000"/>
        </a:srgbClr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647700" rtl="0" fontAlgn="auto" latinLnBrk="0" hangingPunct="0">
          <a:lnSpc>
            <a:spcPts val="31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511300" algn="l"/>
          </a:tabLst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647700" rtl="0" fontAlgn="auto" latinLnBrk="0" hangingPunct="0">
          <a:lnSpc>
            <a:spcPts val="31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511300" algn="l"/>
          </a:tabLst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11656</TotalTime>
  <Words>3674</Words>
  <Application>Microsoft Macintosh PowerPoint</Application>
  <PresentationFormat>Custom</PresentationFormat>
  <Paragraphs>544</Paragraphs>
  <Slides>38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Comic Sans MS</vt:lpstr>
      <vt:lpstr>Courier New</vt:lpstr>
      <vt:lpstr>Futura</vt:lpstr>
      <vt:lpstr>Futura Bold</vt:lpstr>
      <vt:lpstr>Gill Sans</vt:lpstr>
      <vt:lpstr>Helvetica</vt:lpstr>
      <vt:lpstr>Lucida Grande</vt:lpstr>
      <vt:lpstr>Lucida Sans</vt:lpstr>
      <vt:lpstr>Lucida Sans Typewriter</vt:lpstr>
      <vt:lpstr>White</vt:lpstr>
      <vt:lpstr>7.  Functions and Modules</vt:lpstr>
      <vt:lpstr>7. Functions and Modules</vt:lpstr>
      <vt:lpstr>Context: basic building blocks for programming</vt:lpstr>
      <vt:lpstr>Functions, libraries, and modules</vt:lpstr>
      <vt:lpstr>Functions (static methods)</vt:lpstr>
      <vt:lpstr>A look at method calls:</vt:lpstr>
      <vt:lpstr>Methods—why?</vt:lpstr>
      <vt:lpstr>Anatomy of a Java static method</vt:lpstr>
      <vt:lpstr>Example: Ring Area</vt:lpstr>
      <vt:lpstr>Example: Ring Area - Pseudocode</vt:lpstr>
      <vt:lpstr>Example: Ring Area – Implementing in Java</vt:lpstr>
      <vt:lpstr>Static methods with array parameters</vt:lpstr>
      <vt:lpstr>Static methods with array return type</vt:lpstr>
      <vt:lpstr>Pop quiz 1a on functions</vt:lpstr>
      <vt:lpstr>Pop quiz 1a on functions</vt:lpstr>
      <vt:lpstr>Pop quiz 1b on functions</vt:lpstr>
      <vt:lpstr>Pop quiz 1b on functions</vt:lpstr>
      <vt:lpstr>Pop quiz 1c on functions</vt:lpstr>
      <vt:lpstr>Pop quiz 1c on functions</vt:lpstr>
      <vt:lpstr>Pop quiz 1d on functions</vt:lpstr>
      <vt:lpstr>Pop quiz 1d on functions</vt:lpstr>
      <vt:lpstr>Pop quiz 1e on functions</vt:lpstr>
      <vt:lpstr>Pop quiz 1e on functions</vt:lpstr>
      <vt:lpstr>Function call stack</vt:lpstr>
      <vt:lpstr>Tracing a function call stack</vt:lpstr>
      <vt:lpstr>Understanding the method signature</vt:lpstr>
      <vt:lpstr>Method local variables and parameter variables</vt:lpstr>
      <vt:lpstr>Method implementation and method call</vt:lpstr>
      <vt:lpstr>Overloaded methods</vt:lpstr>
      <vt:lpstr>Scope of a variable</vt:lpstr>
      <vt:lpstr>7. Functions and Modules</vt:lpstr>
      <vt:lpstr>Fundamental abstractions for modular programming</vt:lpstr>
      <vt:lpstr>Why modular programming?</vt:lpstr>
      <vt:lpstr>Example: Java API - the Math Class</vt:lpstr>
      <vt:lpstr>PowerPoint Presentation</vt:lpstr>
      <vt:lpstr>PowerPoint Presentation</vt:lpstr>
      <vt:lpstr>7. Functions and Modules</vt:lpstr>
      <vt:lpstr>7.  Functions and Modules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Basic Programming Concepts</dc:title>
  <dc:creator>Andy Guna</dc:creator>
  <cp:lastModifiedBy>Anna godin</cp:lastModifiedBy>
  <cp:revision>239</cp:revision>
  <dcterms:modified xsi:type="dcterms:W3CDTF">2021-05-21T04:21:44Z</dcterms:modified>
</cp:coreProperties>
</file>